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58" r:id="rId6"/>
    <p:sldId id="268" r:id="rId7"/>
    <p:sldId id="269" r:id="rId8"/>
    <p:sldId id="259" r:id="rId9"/>
    <p:sldId id="272" r:id="rId10"/>
    <p:sldId id="270" r:id="rId11"/>
    <p:sldId id="271" r:id="rId12"/>
    <p:sldId id="273" r:id="rId13"/>
    <p:sldId id="274"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5ECE"/>
    <a:srgbClr val="F814D7"/>
    <a:srgbClr val="EAEFF7"/>
    <a:srgbClr val="9818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1" autoAdjust="0"/>
    <p:restoredTop sz="91960" autoAdjust="0"/>
  </p:normalViewPr>
  <p:slideViewPr>
    <p:cSldViewPr snapToGrid="0">
      <p:cViewPr varScale="1">
        <p:scale>
          <a:sx n="97" d="100"/>
          <a:sy n="97" d="100"/>
        </p:scale>
        <p:origin x="-336" y="-1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13BC0B-4380-41E2-BAFB-8CE572005713}" type="datetimeFigureOut">
              <a:rPr lang="fr-FR" smtClean="0"/>
              <a:t>26/08/19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7F997-55EC-4BB8-85EF-8EE08AADF1B1}" type="slidenum">
              <a:rPr lang="fr-FR" smtClean="0"/>
              <a:t>‹#›</a:t>
            </a:fld>
            <a:endParaRPr lang="fr-FR"/>
          </a:p>
        </p:txBody>
      </p:sp>
    </p:spTree>
    <p:extLst>
      <p:ext uri="{BB962C8B-B14F-4D97-AF65-F5344CB8AC3E}">
        <p14:creationId xmlns:p14="http://schemas.microsoft.com/office/powerpoint/2010/main" val="2154859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F57F997-55EC-4BB8-85EF-8EE08AADF1B1}" type="slidenum">
              <a:rPr lang="fr-FR" smtClean="0"/>
              <a:t>1</a:t>
            </a:fld>
            <a:endParaRPr lang="fr-FR"/>
          </a:p>
        </p:txBody>
      </p:sp>
    </p:spTree>
    <p:extLst>
      <p:ext uri="{BB962C8B-B14F-4D97-AF65-F5344CB8AC3E}">
        <p14:creationId xmlns:p14="http://schemas.microsoft.com/office/powerpoint/2010/main" val="3862211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F57F997-55EC-4BB8-85EF-8EE08AADF1B1}" type="slidenum">
              <a:rPr lang="fr-FR" smtClean="0"/>
              <a:t>2</a:t>
            </a:fld>
            <a:endParaRPr lang="fr-FR"/>
          </a:p>
        </p:txBody>
      </p:sp>
    </p:spTree>
    <p:extLst>
      <p:ext uri="{BB962C8B-B14F-4D97-AF65-F5344CB8AC3E}">
        <p14:creationId xmlns:p14="http://schemas.microsoft.com/office/powerpoint/2010/main" val="3920560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F57F997-55EC-4BB8-85EF-8EE08AADF1B1}" type="slidenum">
              <a:rPr lang="fr-FR" smtClean="0"/>
              <a:t>3</a:t>
            </a:fld>
            <a:endParaRPr lang="fr-FR"/>
          </a:p>
        </p:txBody>
      </p:sp>
    </p:spTree>
    <p:extLst>
      <p:ext uri="{BB962C8B-B14F-4D97-AF65-F5344CB8AC3E}">
        <p14:creationId xmlns:p14="http://schemas.microsoft.com/office/powerpoint/2010/main" val="1081522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F57F997-55EC-4BB8-85EF-8EE08AADF1B1}" type="slidenum">
              <a:rPr lang="fr-FR" smtClean="0"/>
              <a:t>4</a:t>
            </a:fld>
            <a:endParaRPr lang="fr-FR"/>
          </a:p>
        </p:txBody>
      </p:sp>
    </p:spTree>
    <p:extLst>
      <p:ext uri="{BB962C8B-B14F-4D97-AF65-F5344CB8AC3E}">
        <p14:creationId xmlns:p14="http://schemas.microsoft.com/office/powerpoint/2010/main" val="2147945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1" kern="1200" dirty="0">
                <a:solidFill>
                  <a:schemeClr val="tx1"/>
                </a:solidFill>
                <a:effectLst/>
                <a:latin typeface="+mn-lt"/>
                <a:ea typeface="+mn-ea"/>
                <a:cs typeface="+mn-cs"/>
              </a:rPr>
              <a:t>TRAVAUX</a:t>
            </a:r>
            <a:r>
              <a:rPr lang="fr-FR" sz="1200" b="1" kern="1200" baseline="0" dirty="0">
                <a:solidFill>
                  <a:schemeClr val="tx1"/>
                </a:solidFill>
                <a:effectLst/>
                <a:latin typeface="+mn-lt"/>
                <a:ea typeface="+mn-ea"/>
                <a:cs typeface="+mn-cs"/>
              </a:rPr>
              <a:t> ADEME 2018 (VERRE) ;</a:t>
            </a:r>
          </a:p>
          <a:p>
            <a:r>
              <a:rPr lang="fr-FR" sz="1200" b="1" kern="1200" dirty="0">
                <a:solidFill>
                  <a:schemeClr val="tx1"/>
                </a:solidFill>
                <a:effectLst/>
                <a:latin typeface="+mn-lt"/>
                <a:ea typeface="+mn-ea"/>
                <a:cs typeface="+mn-cs"/>
              </a:rPr>
              <a:t>Les conditions de réussite et les paramètres clés de performance ont été mis en évidence en particulier le nombre de réutilisation des contenants, le transport et les performances du lavage</a:t>
            </a:r>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Des </a:t>
            </a:r>
            <a:r>
              <a:rPr lang="fr-FR" sz="1200" b="1" kern="1200" dirty="0">
                <a:solidFill>
                  <a:schemeClr val="tx1"/>
                </a:solidFill>
                <a:effectLst/>
                <a:latin typeface="+mn-lt"/>
                <a:ea typeface="+mn-ea"/>
                <a:cs typeface="+mn-cs"/>
              </a:rPr>
              <a:t>recommandations ont pu être dégagées à l’attention des porteurs de projets</a:t>
            </a:r>
            <a:r>
              <a:rPr lang="fr-FR" sz="1200" kern="1200" dirty="0">
                <a:solidFill>
                  <a:schemeClr val="tx1"/>
                </a:solidFill>
                <a:effectLst/>
                <a:latin typeface="+mn-lt"/>
                <a:ea typeface="+mn-ea"/>
                <a:cs typeface="+mn-cs"/>
              </a:rPr>
              <a:t> avec plusieurs </a:t>
            </a:r>
            <a:r>
              <a:rPr lang="fr-FR" sz="1200" b="1" kern="1200" dirty="0">
                <a:solidFill>
                  <a:schemeClr val="tx1"/>
                </a:solidFill>
                <a:effectLst/>
                <a:latin typeface="+mn-lt"/>
                <a:ea typeface="+mn-ea"/>
                <a:cs typeface="+mn-cs"/>
              </a:rPr>
              <a:t>leviers pour aboutir à la mise en place d’un dispositif performant</a:t>
            </a:r>
            <a:r>
              <a:rPr lang="fr-FR" sz="1200" kern="1200" dirty="0">
                <a:solidFill>
                  <a:schemeClr val="tx1"/>
                </a:solidFill>
                <a:effectLst/>
                <a:latin typeface="+mn-lt"/>
                <a:ea typeface="+mn-ea"/>
                <a:cs typeface="+mn-cs"/>
              </a:rPr>
              <a:t> : </a:t>
            </a:r>
          </a:p>
          <a:p>
            <a:pPr lvl="0"/>
            <a:r>
              <a:rPr lang="fr-FR" sz="1200" b="1" kern="1200" dirty="0">
                <a:solidFill>
                  <a:schemeClr val="tx1"/>
                </a:solidFill>
                <a:effectLst/>
                <a:latin typeface="+mn-lt"/>
                <a:ea typeface="+mn-ea"/>
                <a:cs typeface="+mn-cs"/>
              </a:rPr>
              <a:t>Impliquer les différents acteurs de l’ensemble de la chaîne de valeur et les autres acteurs facilitateurs</a:t>
            </a:r>
            <a:r>
              <a:rPr lang="fr-FR" sz="1200" kern="1200" dirty="0">
                <a:solidFill>
                  <a:schemeClr val="tx1"/>
                </a:solidFill>
                <a:effectLst/>
                <a:latin typeface="+mn-lt"/>
                <a:ea typeface="+mn-ea"/>
                <a:cs typeface="+mn-cs"/>
              </a:rPr>
              <a:t> (collectivités, CCI/CMA, Chambre d’agriculture…) ; l’objectif est de créer un écosystème d’acteurs mobilisés et coordonnés autour du dispositif, pouvant être fédérés sur la base d’intérêts communs et partagés (intérêts multiples d’ordre économique, environnemental et social) ;</a:t>
            </a:r>
          </a:p>
          <a:p>
            <a:pPr lvl="0"/>
            <a:r>
              <a:rPr lang="fr-FR" sz="1200" b="1" kern="1200" dirty="0">
                <a:solidFill>
                  <a:schemeClr val="tx1"/>
                </a:solidFill>
                <a:effectLst/>
                <a:latin typeface="+mn-lt"/>
                <a:ea typeface="+mn-ea"/>
                <a:cs typeface="+mn-cs"/>
              </a:rPr>
              <a:t>Assurer la maîtrise la plus large possible de la chaîne de valeur de l’organisation avec réemploi</a:t>
            </a:r>
            <a:r>
              <a:rPr lang="fr-FR" sz="1200" kern="1200" dirty="0">
                <a:solidFill>
                  <a:schemeClr val="tx1"/>
                </a:solidFill>
                <a:effectLst/>
                <a:latin typeface="+mn-lt"/>
                <a:ea typeface="+mn-ea"/>
                <a:cs typeface="+mn-cs"/>
              </a:rPr>
              <a:t> permettant notamment de lever certains freins techniques (bouteille réutilisable, étiquette, collecte, lavage) ;</a:t>
            </a:r>
          </a:p>
          <a:p>
            <a:pPr lvl="0"/>
            <a:r>
              <a:rPr lang="fr-FR" sz="1200" kern="1200" dirty="0">
                <a:solidFill>
                  <a:schemeClr val="tx1"/>
                </a:solidFill>
                <a:effectLst/>
                <a:latin typeface="+mn-lt"/>
                <a:ea typeface="+mn-ea"/>
                <a:cs typeface="+mn-cs"/>
              </a:rPr>
              <a:t>Disposer d’un </a:t>
            </a:r>
            <a:r>
              <a:rPr lang="fr-FR" sz="1200" b="1" kern="1200" dirty="0">
                <a:solidFill>
                  <a:schemeClr val="tx1"/>
                </a:solidFill>
                <a:effectLst/>
                <a:latin typeface="+mn-lt"/>
                <a:ea typeface="+mn-ea"/>
                <a:cs typeface="+mn-cs"/>
              </a:rPr>
              <a:t>éco-procédé de lavage performant</a:t>
            </a:r>
            <a:r>
              <a:rPr lang="fr-FR" sz="1200" kern="1200" dirty="0">
                <a:solidFill>
                  <a:schemeClr val="tx1"/>
                </a:solidFill>
                <a:effectLst/>
                <a:latin typeface="+mn-lt"/>
                <a:ea typeface="+mn-ea"/>
                <a:cs typeface="+mn-cs"/>
              </a:rPr>
              <a:t> ;</a:t>
            </a:r>
          </a:p>
          <a:p>
            <a:pPr lvl="0"/>
            <a:r>
              <a:rPr lang="fr-FR" sz="1200" b="1" kern="1200" dirty="0">
                <a:solidFill>
                  <a:schemeClr val="tx1"/>
                </a:solidFill>
                <a:effectLst/>
                <a:latin typeface="+mn-lt"/>
                <a:ea typeface="+mn-ea"/>
                <a:cs typeface="+mn-cs"/>
              </a:rPr>
              <a:t>Internaliser les moyens de lavage</a:t>
            </a:r>
            <a:r>
              <a:rPr lang="fr-FR" sz="1200" kern="1200" dirty="0">
                <a:solidFill>
                  <a:schemeClr val="tx1"/>
                </a:solidFill>
                <a:effectLst/>
                <a:latin typeface="+mn-lt"/>
                <a:ea typeface="+mn-ea"/>
                <a:cs typeface="+mn-cs"/>
              </a:rPr>
              <a:t> par le conditionneur pour ré-remplissage si le volume est suffisant, </a:t>
            </a:r>
            <a:r>
              <a:rPr lang="fr-FR" sz="1200" b="1" kern="1200" dirty="0">
                <a:solidFill>
                  <a:schemeClr val="tx1"/>
                </a:solidFill>
                <a:effectLst/>
                <a:latin typeface="+mn-lt"/>
                <a:ea typeface="+mn-ea"/>
                <a:cs typeface="+mn-cs"/>
              </a:rPr>
              <a:t>voire sinon à mutualiser</a:t>
            </a:r>
            <a:r>
              <a:rPr lang="fr-FR" sz="1200" kern="1200" dirty="0">
                <a:solidFill>
                  <a:schemeClr val="tx1"/>
                </a:solidFill>
                <a:effectLst/>
                <a:latin typeface="+mn-lt"/>
                <a:ea typeface="+mn-ea"/>
                <a:cs typeface="+mn-cs"/>
              </a:rPr>
              <a:t> l’outil de lavage ;  </a:t>
            </a:r>
          </a:p>
          <a:p>
            <a:pPr lvl="0"/>
            <a:r>
              <a:rPr lang="fr-FR" sz="1200" b="1" kern="1200" dirty="0">
                <a:solidFill>
                  <a:schemeClr val="tx1"/>
                </a:solidFill>
                <a:effectLst/>
                <a:latin typeface="+mn-lt"/>
                <a:ea typeface="+mn-ea"/>
                <a:cs typeface="+mn-cs"/>
              </a:rPr>
              <a:t>Impliquer et engager les distributeurs</a:t>
            </a:r>
            <a:r>
              <a:rPr lang="fr-FR" sz="1200" kern="1200" dirty="0">
                <a:solidFill>
                  <a:schemeClr val="tx1"/>
                </a:solidFill>
                <a:effectLst/>
                <a:latin typeface="+mn-lt"/>
                <a:ea typeface="+mn-ea"/>
                <a:cs typeface="+mn-cs"/>
              </a:rPr>
              <a:t>, y compris si possible la grande distribution, dans la mise en vente des produits boissons dont l’emballage est réutilisable ainsi que dans la mise en œuvre et la gestion de points de collecte des emballages </a:t>
            </a:r>
            <a:r>
              <a:rPr lang="fr-FR" sz="1200" kern="1200" dirty="0" err="1">
                <a:solidFill>
                  <a:schemeClr val="tx1"/>
                </a:solidFill>
                <a:effectLst/>
                <a:latin typeface="+mn-lt"/>
                <a:ea typeface="+mn-ea"/>
                <a:cs typeface="+mn-cs"/>
              </a:rPr>
              <a:t>réemployables</a:t>
            </a:r>
            <a:r>
              <a:rPr lang="fr-FR" sz="1200" kern="1200" dirty="0">
                <a:solidFill>
                  <a:schemeClr val="tx1"/>
                </a:solidFill>
                <a:effectLst/>
                <a:latin typeface="+mn-lt"/>
                <a:ea typeface="+mn-ea"/>
                <a:cs typeface="+mn-cs"/>
              </a:rPr>
              <a:t> sur les lieux de vente ;</a:t>
            </a:r>
          </a:p>
          <a:p>
            <a:pPr lvl="0"/>
            <a:r>
              <a:rPr lang="fr-FR" sz="1200" b="1" kern="1200" dirty="0">
                <a:solidFill>
                  <a:schemeClr val="tx1"/>
                </a:solidFill>
                <a:effectLst/>
                <a:latin typeface="+mn-lt"/>
                <a:ea typeface="+mn-ea"/>
                <a:cs typeface="+mn-cs"/>
              </a:rPr>
              <a:t>Définir une organisation efficace de la collecte</a:t>
            </a:r>
            <a:r>
              <a:rPr lang="fr-FR" sz="1200" kern="1200" dirty="0">
                <a:solidFill>
                  <a:schemeClr val="tx1"/>
                </a:solidFill>
                <a:effectLst/>
                <a:latin typeface="+mn-lt"/>
                <a:ea typeface="+mn-ea"/>
                <a:cs typeface="+mn-cs"/>
              </a:rPr>
              <a:t> permettant de réduire les temps humains et l’impact des transports : retours lors de livraisons, mutualisation de la collecte avec d’autres livraisons de produits ou collectes de déchets ;</a:t>
            </a:r>
          </a:p>
          <a:p>
            <a:pPr lvl="0"/>
            <a:r>
              <a:rPr lang="fr-FR" sz="1200" b="1" kern="1200" dirty="0">
                <a:solidFill>
                  <a:schemeClr val="tx1"/>
                </a:solidFill>
                <a:effectLst/>
                <a:latin typeface="+mn-lt"/>
                <a:ea typeface="+mn-ea"/>
                <a:cs typeface="+mn-cs"/>
              </a:rPr>
              <a:t>Mettre en place des actions ou dispositifs pour impliquer les consommateurs</a:t>
            </a:r>
            <a:r>
              <a:rPr lang="fr-FR" sz="1200" kern="1200" dirty="0">
                <a:solidFill>
                  <a:schemeClr val="tx1"/>
                </a:solidFill>
                <a:effectLst/>
                <a:latin typeface="+mn-lt"/>
                <a:ea typeface="+mn-ea"/>
                <a:cs typeface="+mn-cs"/>
              </a:rPr>
              <a:t> (de l’achat des produits à la restitution de l’emballage) : sensibiliser/communiquer, mettre en visibilité le caractère </a:t>
            </a:r>
            <a:r>
              <a:rPr lang="fr-FR" sz="1200" kern="1200" dirty="0" err="1">
                <a:solidFill>
                  <a:schemeClr val="tx1"/>
                </a:solidFill>
                <a:effectLst/>
                <a:latin typeface="+mn-lt"/>
                <a:ea typeface="+mn-ea"/>
                <a:cs typeface="+mn-cs"/>
              </a:rPr>
              <a:t>réemployable</a:t>
            </a:r>
            <a:r>
              <a:rPr lang="fr-FR" sz="1200" kern="1200" dirty="0">
                <a:solidFill>
                  <a:schemeClr val="tx1"/>
                </a:solidFill>
                <a:effectLst/>
                <a:latin typeface="+mn-lt"/>
                <a:ea typeface="+mn-ea"/>
                <a:cs typeface="+mn-cs"/>
              </a:rPr>
              <a:t> (ex : logo) </a:t>
            </a:r>
            <a:r>
              <a:rPr lang="fr-FR" sz="1200" u="sng" kern="1200" dirty="0">
                <a:solidFill>
                  <a:srgbClr val="FF0000"/>
                </a:solidFill>
                <a:effectLst/>
                <a:latin typeface="+mn-lt"/>
                <a:ea typeface="+mn-ea"/>
                <a:cs typeface="+mn-cs"/>
              </a:rPr>
              <a:t>prévoir une rétribution financière sont des paramètres clés pour avoir un taux de retour important.</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Ces recommandations impliquent aussi nécessairement l’ensemble des acteurs opérationnels (producteur, conditionneur, distributeur, collecteur, laveur, transporteur,) dans la mise en œuvre et l’organisation du dispositif sur la chaine de valeur.</a:t>
            </a:r>
          </a:p>
          <a:p>
            <a:endParaRPr lang="fr-FR" dirty="0"/>
          </a:p>
        </p:txBody>
      </p:sp>
      <p:sp>
        <p:nvSpPr>
          <p:cNvPr id="4" name="Espace réservé du numéro de diapositive 3"/>
          <p:cNvSpPr>
            <a:spLocks noGrp="1"/>
          </p:cNvSpPr>
          <p:nvPr>
            <p:ph type="sldNum" sz="quarter" idx="5"/>
          </p:nvPr>
        </p:nvSpPr>
        <p:spPr/>
        <p:txBody>
          <a:bodyPr/>
          <a:lstStyle/>
          <a:p>
            <a:fld id="{AF57F997-55EC-4BB8-85EF-8EE08AADF1B1}" type="slidenum">
              <a:rPr lang="fr-FR" smtClean="0"/>
              <a:t>5</a:t>
            </a:fld>
            <a:endParaRPr lang="fr-FR"/>
          </a:p>
        </p:txBody>
      </p:sp>
    </p:spTree>
    <p:extLst>
      <p:ext uri="{BB962C8B-B14F-4D97-AF65-F5344CB8AC3E}">
        <p14:creationId xmlns:p14="http://schemas.microsoft.com/office/powerpoint/2010/main" val="228975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F57F997-55EC-4BB8-85EF-8EE08AADF1B1}" type="slidenum">
              <a:rPr lang="fr-FR" smtClean="0"/>
              <a:t>6</a:t>
            </a:fld>
            <a:endParaRPr lang="fr-FR"/>
          </a:p>
        </p:txBody>
      </p:sp>
    </p:spTree>
    <p:extLst>
      <p:ext uri="{BB962C8B-B14F-4D97-AF65-F5344CB8AC3E}">
        <p14:creationId xmlns:p14="http://schemas.microsoft.com/office/powerpoint/2010/main" val="38544783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1" kern="1200" dirty="0">
                <a:solidFill>
                  <a:schemeClr val="tx1"/>
                </a:solidFill>
                <a:effectLst/>
                <a:latin typeface="+mn-lt"/>
                <a:ea typeface="+mn-ea"/>
                <a:cs typeface="+mn-cs"/>
              </a:rPr>
              <a:t>TYPE DE PROJETS</a:t>
            </a:r>
            <a:r>
              <a:rPr lang="fr-FR" sz="1200" b="1" kern="1200" baseline="0" dirty="0">
                <a:solidFill>
                  <a:schemeClr val="tx1"/>
                </a:solidFill>
                <a:effectLst/>
                <a:latin typeface="+mn-lt"/>
                <a:ea typeface="+mn-ea"/>
                <a:cs typeface="+mn-cs"/>
              </a:rPr>
              <a:t> : </a:t>
            </a:r>
          </a:p>
          <a:p>
            <a:endParaRPr lang="fr-FR" sz="1200" b="1" kern="1200" baseline="0" dirty="0">
              <a:solidFill>
                <a:schemeClr val="tx1"/>
              </a:solidFill>
              <a:effectLst/>
              <a:latin typeface="+mn-lt"/>
              <a:ea typeface="+mn-ea"/>
              <a:cs typeface="+mn-cs"/>
            </a:endParaRPr>
          </a:p>
          <a:p>
            <a:r>
              <a:rPr lang="fr-FR" sz="1200" b="1" kern="1200" dirty="0">
                <a:solidFill>
                  <a:schemeClr val="tx1"/>
                </a:solidFill>
                <a:effectLst/>
                <a:latin typeface="+mn-lt"/>
                <a:ea typeface="+mn-ea"/>
                <a:cs typeface="+mn-cs"/>
              </a:rPr>
              <a:t>Etude de faisabilité</a:t>
            </a:r>
            <a:r>
              <a:rPr lang="fr-FR" sz="1200" kern="1200" dirty="0">
                <a:solidFill>
                  <a:schemeClr val="tx1"/>
                </a:solidFill>
                <a:effectLst/>
                <a:latin typeface="+mn-lt"/>
                <a:ea typeface="+mn-ea"/>
                <a:cs typeface="+mn-cs"/>
              </a:rPr>
              <a:t> </a:t>
            </a:r>
          </a:p>
          <a:p>
            <a:pPr lvl="0"/>
            <a:r>
              <a:rPr lang="fr-FR" sz="1200" kern="1200" dirty="0">
                <a:solidFill>
                  <a:schemeClr val="tx1"/>
                </a:solidFill>
                <a:effectLst/>
                <a:latin typeface="+mn-lt"/>
                <a:ea typeface="+mn-ea"/>
                <a:cs typeface="+mn-cs"/>
              </a:rPr>
              <a:t>Au niveau territorial : étude qui cible les territoires sur lesquels le réemploi-réutilisation d’emballages ménagers n’est pas ou insuffisamment développé ; vise à mettre en évidence les acteurs, les produits et gisements possibles destinés au réemploi, avec pour finalité de définir et évaluer les scénarii de développement. </a:t>
            </a:r>
          </a:p>
          <a:p>
            <a:pPr lvl="0"/>
            <a:r>
              <a:rPr lang="fr-FR" sz="1200" kern="1200" dirty="0">
                <a:solidFill>
                  <a:schemeClr val="tx1"/>
                </a:solidFill>
                <a:effectLst/>
                <a:latin typeface="+mn-lt"/>
                <a:ea typeface="+mn-ea"/>
                <a:cs typeface="+mn-cs"/>
              </a:rPr>
              <a:t>A l’échelle d’un projet : état des lieux du marché (acteurs, produits, concurrence), modalités organisationnelles et techniques, modèles économiques possibles, analyse et comparaison de scénarii intégrant un volet évaluation environnementale. </a:t>
            </a:r>
          </a:p>
          <a:p>
            <a:r>
              <a:rPr lang="fr-FR" sz="1200" kern="1200" dirty="0">
                <a:solidFill>
                  <a:schemeClr val="tx1"/>
                </a:solidFill>
                <a:effectLst/>
                <a:latin typeface="+mn-lt"/>
                <a:ea typeface="+mn-ea"/>
                <a:cs typeface="+mn-cs"/>
              </a:rPr>
              <a:t>L’objectif est que ces études puissent être des outils d’aide à la décision pour le porteur de projet.</a:t>
            </a:r>
          </a:p>
          <a:p>
            <a:r>
              <a:rPr lang="fr-FR" sz="1200" kern="1200" dirty="0">
                <a:solidFill>
                  <a:schemeClr val="tx1"/>
                </a:solidFill>
                <a:effectLst/>
                <a:latin typeface="+mn-lt"/>
                <a:ea typeface="+mn-ea"/>
                <a:cs typeface="+mn-cs"/>
              </a:rPr>
              <a:t> </a:t>
            </a:r>
          </a:p>
          <a:p>
            <a:r>
              <a:rPr lang="fr-FR" sz="1200" b="1" kern="1200" dirty="0">
                <a:solidFill>
                  <a:schemeClr val="tx1"/>
                </a:solidFill>
                <a:effectLst/>
                <a:latin typeface="+mn-lt"/>
                <a:ea typeface="+mn-ea"/>
                <a:cs typeface="+mn-cs"/>
              </a:rPr>
              <a:t>Etudes « R&amp;D » </a:t>
            </a:r>
            <a:r>
              <a:rPr lang="fr-FR" sz="1200" kern="1200" dirty="0">
                <a:solidFill>
                  <a:schemeClr val="tx1"/>
                </a:solidFill>
                <a:effectLst/>
                <a:latin typeface="+mn-lt"/>
                <a:ea typeface="+mn-ea"/>
                <a:cs typeface="+mn-cs"/>
              </a:rPr>
              <a:t>: accompagner la réflexion sur des technologies plus performantes : lavage, traçabilité des contenants… ou sur des modèles économiques innovants (économie de la fonctionnalité, modèle économique alternatif à un dispositif de consigne au sens de la loi 1989).</a:t>
            </a:r>
          </a:p>
          <a:p>
            <a:r>
              <a:rPr lang="fr-FR" sz="1200" kern="1200" dirty="0">
                <a:solidFill>
                  <a:schemeClr val="tx1"/>
                </a:solidFill>
                <a:effectLst/>
                <a:latin typeface="+mn-lt"/>
                <a:ea typeface="+mn-ea"/>
                <a:cs typeface="+mn-cs"/>
              </a:rPr>
              <a:t> </a:t>
            </a:r>
          </a:p>
          <a:p>
            <a:r>
              <a:rPr lang="fr-FR" sz="1200" b="1" kern="1200" dirty="0">
                <a:solidFill>
                  <a:schemeClr val="tx1"/>
                </a:solidFill>
                <a:effectLst/>
                <a:latin typeface="+mn-lt"/>
                <a:ea typeface="+mn-ea"/>
                <a:cs typeface="+mn-cs"/>
              </a:rPr>
              <a:t>Diagnostic de dispositif existant</a:t>
            </a:r>
            <a:r>
              <a:rPr lang="fr-FR" sz="1200" kern="1200" dirty="0">
                <a:solidFill>
                  <a:schemeClr val="tx1"/>
                </a:solidFill>
                <a:effectLst/>
                <a:latin typeface="+mn-lt"/>
                <a:ea typeface="+mn-ea"/>
                <a:cs typeface="+mn-cs"/>
              </a:rPr>
              <a:t> pour identifier les freins et définir les pistes d’actions pour pérenniser et développer le système pour une meilleure performance globale (organisationnelle, bénéfices environnementaux, répartition de la valeur/ modèle économique notamment).</a:t>
            </a:r>
          </a:p>
          <a:p>
            <a:r>
              <a:rPr lang="fr-FR" sz="1200" b="1"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p>
            <a:r>
              <a:rPr lang="fr-FR" sz="1200" b="1" kern="1200" dirty="0">
                <a:solidFill>
                  <a:schemeClr val="tx1"/>
                </a:solidFill>
                <a:effectLst/>
                <a:latin typeface="+mn-lt"/>
                <a:ea typeface="+mn-ea"/>
                <a:cs typeface="+mn-cs"/>
              </a:rPr>
              <a:t>Etude d’accompagnement d’un projet en vue de coordonner, définir voire expérimenter</a:t>
            </a:r>
            <a:r>
              <a:rPr lang="fr-FR" sz="1200" kern="1200" dirty="0">
                <a:solidFill>
                  <a:schemeClr val="tx1"/>
                </a:solidFill>
                <a:effectLst/>
                <a:latin typeface="+mn-lt"/>
                <a:ea typeface="+mn-ea"/>
                <a:cs typeface="+mn-cs"/>
              </a:rPr>
              <a:t> (selon la maturité) les conditions et modalités de mise en œuvre opérationnelle d’un dispositif performant (sur les plans organisationnel et technique, économique (choix du modèle, prise en compte du partage de la valeur) mettant en exergue les bénéfices environnementaux (via évaluation environnementale) et sociaux. </a:t>
            </a:r>
          </a:p>
          <a:p>
            <a:r>
              <a:rPr lang="fr-FR" sz="1200" b="1"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p>
            <a:r>
              <a:rPr lang="fr-FR" sz="1200" b="1" kern="1200" dirty="0">
                <a:solidFill>
                  <a:schemeClr val="tx1"/>
                </a:solidFill>
                <a:effectLst/>
                <a:latin typeface="+mn-lt"/>
                <a:ea typeface="+mn-ea"/>
                <a:cs typeface="+mn-cs"/>
              </a:rPr>
              <a:t>Etude d’</a:t>
            </a:r>
            <a:r>
              <a:rPr lang="fr-FR" sz="1200" b="1" kern="1200" dirty="0" err="1">
                <a:solidFill>
                  <a:schemeClr val="tx1"/>
                </a:solidFill>
                <a:effectLst/>
                <a:latin typeface="+mn-lt"/>
                <a:ea typeface="+mn-ea"/>
                <a:cs typeface="+mn-cs"/>
              </a:rPr>
              <a:t>éco-conception</a:t>
            </a:r>
            <a:r>
              <a:rPr lang="fr-FR" sz="1200" b="1" kern="1200" dirty="0">
                <a:solidFill>
                  <a:schemeClr val="tx1"/>
                </a:solidFill>
                <a:effectLst/>
                <a:latin typeface="+mn-lt"/>
                <a:ea typeface="+mn-ea"/>
                <a:cs typeface="+mn-cs"/>
              </a:rPr>
              <a:t> ou d’évaluation environnementale</a:t>
            </a:r>
            <a:r>
              <a:rPr lang="fr-FR" sz="1200" kern="1200" dirty="0">
                <a:solidFill>
                  <a:schemeClr val="tx1"/>
                </a:solidFill>
                <a:effectLst/>
                <a:latin typeface="+mn-lt"/>
                <a:ea typeface="+mn-ea"/>
                <a:cs typeface="+mn-cs"/>
              </a:rPr>
              <a:t> avec pour objectif d’apporter une aide à la décision à la réalisation du projet et permettant de s’assurer de son bénéfice environnemental (</a:t>
            </a:r>
            <a:r>
              <a:rPr lang="fr-FR" sz="1200" i="1" kern="1200" dirty="0">
                <a:solidFill>
                  <a:schemeClr val="tx1"/>
                </a:solidFill>
                <a:effectLst/>
                <a:latin typeface="+mn-lt"/>
                <a:ea typeface="+mn-ea"/>
                <a:cs typeface="+mn-cs"/>
              </a:rPr>
              <a:t>Cf. note de recommandations annexée au présent cahier des charges).</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p>
          <a:p>
            <a:endParaRPr lang="fr-FR" sz="1200" b="0" i="0" u="none" strike="noStrike" kern="1200" baseline="0" dirty="0">
              <a:solidFill>
                <a:schemeClr val="tx1"/>
              </a:solidFill>
              <a:latin typeface="+mn-lt"/>
              <a:ea typeface="+mn-ea"/>
              <a:cs typeface="+mn-cs"/>
            </a:endParaRPr>
          </a:p>
          <a:p>
            <a:r>
              <a:rPr lang="fr-FR" sz="1200" b="0" i="0" u="none" strike="noStrike" kern="1200" baseline="0" dirty="0">
                <a:solidFill>
                  <a:schemeClr val="tx1"/>
                </a:solidFill>
                <a:latin typeface="+mn-lt"/>
                <a:ea typeface="+mn-ea"/>
                <a:cs typeface="+mn-cs"/>
              </a:rPr>
              <a:t>ELIGIBILITE : PORTEURS :</a:t>
            </a:r>
          </a:p>
          <a:p>
            <a:r>
              <a:rPr lang="fr-FR" sz="1200" b="0" i="0" u="none" strike="noStrike" kern="1200" baseline="0" dirty="0">
                <a:solidFill>
                  <a:schemeClr val="tx1"/>
                </a:solidFill>
                <a:latin typeface="+mn-lt"/>
                <a:ea typeface="+mn-ea"/>
                <a:cs typeface="+mn-cs"/>
              </a:rPr>
              <a:t>Dans le cas particulier d’un projet en lien avec des pays limitrophes, il est possible de candidater à condition que le porteur de projet et les bénéficiaires du projet soient situés principalement sur le territoire français.</a:t>
            </a:r>
            <a:endParaRPr lang="fr-FR" dirty="0"/>
          </a:p>
        </p:txBody>
      </p:sp>
      <p:sp>
        <p:nvSpPr>
          <p:cNvPr id="4" name="Espace réservé du numéro de diapositive 3"/>
          <p:cNvSpPr>
            <a:spLocks noGrp="1"/>
          </p:cNvSpPr>
          <p:nvPr>
            <p:ph type="sldNum" sz="quarter" idx="5"/>
          </p:nvPr>
        </p:nvSpPr>
        <p:spPr/>
        <p:txBody>
          <a:bodyPr/>
          <a:lstStyle/>
          <a:p>
            <a:fld id="{AF57F997-55EC-4BB8-85EF-8EE08AADF1B1}" type="slidenum">
              <a:rPr lang="fr-FR" smtClean="0"/>
              <a:t>7</a:t>
            </a:fld>
            <a:endParaRPr lang="fr-FR"/>
          </a:p>
        </p:txBody>
      </p:sp>
    </p:spTree>
    <p:extLst>
      <p:ext uri="{BB962C8B-B14F-4D97-AF65-F5344CB8AC3E}">
        <p14:creationId xmlns:p14="http://schemas.microsoft.com/office/powerpoint/2010/main" val="283898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1" kern="1200" dirty="0">
                <a:solidFill>
                  <a:schemeClr val="tx1"/>
                </a:solidFill>
                <a:effectLst/>
                <a:latin typeface="+mn-lt"/>
                <a:ea typeface="+mn-ea"/>
                <a:cs typeface="+mn-cs"/>
              </a:rPr>
              <a:t>Les projets seront instruits par les Directions régionales ADEME et CITEO</a:t>
            </a:r>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Les deux organismes se laissent la possibilité de consulter un panel de parties prenantes externes (d’experts du réemploi et/ou du secteur économique concerné par le projet ou de représentants territoriaux –pouvoirs publics ou relais d’acteurs professionnels) pour compléter leur évaluation, en garantissant la confidentialité des données indiquées comme sensibles par les candidats.</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L’ADEME et </a:t>
            </a:r>
            <a:r>
              <a:rPr lang="fr-FR" sz="1200" kern="1200" dirty="0" err="1">
                <a:solidFill>
                  <a:schemeClr val="tx1"/>
                </a:solidFill>
                <a:effectLst/>
                <a:latin typeface="+mn-lt"/>
                <a:ea typeface="+mn-ea"/>
                <a:cs typeface="+mn-cs"/>
              </a:rPr>
              <a:t>Citeo</a:t>
            </a:r>
            <a:r>
              <a:rPr lang="fr-FR" sz="1200" kern="1200" dirty="0">
                <a:solidFill>
                  <a:schemeClr val="tx1"/>
                </a:solidFill>
                <a:effectLst/>
                <a:latin typeface="+mn-lt"/>
                <a:ea typeface="+mn-ea"/>
                <a:cs typeface="+mn-cs"/>
              </a:rPr>
              <a:t> se réservent la possibilité de demander aux porteurs de projets des modifications du projet final si des recommandations sont formulées (lors de l’évaluation) et conditionnant l’octroi de l’aide financière. </a:t>
            </a:r>
          </a:p>
          <a:p>
            <a:endParaRPr lang="fr-FR" dirty="0"/>
          </a:p>
        </p:txBody>
      </p:sp>
      <p:sp>
        <p:nvSpPr>
          <p:cNvPr id="4" name="Espace réservé du numéro de diapositive 3"/>
          <p:cNvSpPr>
            <a:spLocks noGrp="1"/>
          </p:cNvSpPr>
          <p:nvPr>
            <p:ph type="sldNum" sz="quarter" idx="5"/>
          </p:nvPr>
        </p:nvSpPr>
        <p:spPr/>
        <p:txBody>
          <a:bodyPr/>
          <a:lstStyle/>
          <a:p>
            <a:fld id="{AF57F997-55EC-4BB8-85EF-8EE08AADF1B1}" type="slidenum">
              <a:rPr lang="fr-FR" smtClean="0"/>
              <a:t>8</a:t>
            </a:fld>
            <a:endParaRPr lang="fr-FR"/>
          </a:p>
        </p:txBody>
      </p:sp>
    </p:spTree>
    <p:extLst>
      <p:ext uri="{BB962C8B-B14F-4D97-AF65-F5344CB8AC3E}">
        <p14:creationId xmlns:p14="http://schemas.microsoft.com/office/powerpoint/2010/main" val="485420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i="1" dirty="0"/>
              <a:t>EVALUATION / cohérence </a:t>
            </a:r>
            <a:r>
              <a:rPr lang="fr-FR" i="1" dirty="0" err="1"/>
              <a:t>reco</a:t>
            </a:r>
            <a:r>
              <a:rPr lang="fr-FR" i="1" dirty="0"/>
              <a:t> travaux</a:t>
            </a:r>
            <a:r>
              <a:rPr lang="fr-FR" i="1"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i="1" dirty="0"/>
              <a:t>Premiers critères clés identifiés : Maîtrise de la chaîne de valeur, proximité des lieux de consommation, de lavage et de conditionnement, engagement et mobilisation du consommateur et des lieux de distribution pour la collecte des emballages vides, procédé de lavage éco-performant.</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AF57F997-55EC-4BB8-85EF-8EE08AADF1B1}" type="slidenum">
              <a:rPr lang="fr-FR" smtClean="0"/>
              <a:t>9</a:t>
            </a:fld>
            <a:endParaRPr lang="fr-FR"/>
          </a:p>
        </p:txBody>
      </p:sp>
    </p:spTree>
    <p:extLst>
      <p:ext uri="{BB962C8B-B14F-4D97-AF65-F5344CB8AC3E}">
        <p14:creationId xmlns:p14="http://schemas.microsoft.com/office/powerpoint/2010/main" val="267120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8ABC8BF-CE34-433F-8ECB-536DEAACEF0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2C0052AD-BB11-48D4-8622-AD89CF9904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C12744F9-D39B-4FD9-846D-3A5D94B68CA9}"/>
              </a:ext>
            </a:extLst>
          </p:cNvPr>
          <p:cNvSpPr>
            <a:spLocks noGrp="1"/>
          </p:cNvSpPr>
          <p:nvPr>
            <p:ph type="dt" sz="half" idx="10"/>
          </p:nvPr>
        </p:nvSpPr>
        <p:spPr/>
        <p:txBody>
          <a:bodyPr/>
          <a:lstStyle/>
          <a:p>
            <a:fld id="{E67FBC2B-FC76-467F-ADCF-34F7AE962940}" type="datetimeFigureOut">
              <a:rPr lang="fr-FR" smtClean="0"/>
              <a:t>26/08/19</a:t>
            </a:fld>
            <a:endParaRPr lang="fr-FR"/>
          </a:p>
        </p:txBody>
      </p:sp>
      <p:sp>
        <p:nvSpPr>
          <p:cNvPr id="5" name="Espace réservé du pied de page 4">
            <a:extLst>
              <a:ext uri="{FF2B5EF4-FFF2-40B4-BE49-F238E27FC236}">
                <a16:creationId xmlns:a16="http://schemas.microsoft.com/office/drawing/2014/main" xmlns="" id="{07D1A207-5A5A-47C7-B783-60D0D5FDA9F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902D5478-3E4B-40CD-8424-72D1BCBB0531}"/>
              </a:ext>
            </a:extLst>
          </p:cNvPr>
          <p:cNvSpPr>
            <a:spLocks noGrp="1"/>
          </p:cNvSpPr>
          <p:nvPr>
            <p:ph type="sldNum" sz="quarter" idx="12"/>
          </p:nvPr>
        </p:nvSpPr>
        <p:spPr/>
        <p:txBody>
          <a:bodyPr/>
          <a:lstStyle>
            <a:lvl1pPr>
              <a:defRPr/>
            </a:lvl1pPr>
          </a:lstStyle>
          <a:p>
            <a:r>
              <a:rPr lang="fr-FR" dirty="0"/>
              <a:t>0</a:t>
            </a:r>
          </a:p>
        </p:txBody>
      </p:sp>
    </p:spTree>
    <p:extLst>
      <p:ext uri="{BB962C8B-B14F-4D97-AF65-F5344CB8AC3E}">
        <p14:creationId xmlns:p14="http://schemas.microsoft.com/office/powerpoint/2010/main" val="561446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7953091-7BA9-4A20-95B1-063643A9FA6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B9ABA4EB-A7F8-424A-A170-4196A31DD741}"/>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8DB7C26D-C7CE-4141-90D0-871CFAE67DAC}"/>
              </a:ext>
            </a:extLst>
          </p:cNvPr>
          <p:cNvSpPr>
            <a:spLocks noGrp="1"/>
          </p:cNvSpPr>
          <p:nvPr>
            <p:ph type="dt" sz="half" idx="10"/>
          </p:nvPr>
        </p:nvSpPr>
        <p:spPr/>
        <p:txBody>
          <a:bodyPr/>
          <a:lstStyle/>
          <a:p>
            <a:fld id="{E67FBC2B-FC76-467F-ADCF-34F7AE962940}" type="datetimeFigureOut">
              <a:rPr lang="fr-FR" smtClean="0"/>
              <a:t>26/08/19</a:t>
            </a:fld>
            <a:endParaRPr lang="fr-FR"/>
          </a:p>
        </p:txBody>
      </p:sp>
      <p:sp>
        <p:nvSpPr>
          <p:cNvPr id="5" name="Espace réservé du pied de page 4">
            <a:extLst>
              <a:ext uri="{FF2B5EF4-FFF2-40B4-BE49-F238E27FC236}">
                <a16:creationId xmlns:a16="http://schemas.microsoft.com/office/drawing/2014/main" xmlns="" id="{10CB1D4B-5DBC-44DA-BF85-46496EA3B5C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75329325-7E53-49E6-9B67-6CFE32D6424B}"/>
              </a:ext>
            </a:extLst>
          </p:cNvPr>
          <p:cNvSpPr>
            <a:spLocks noGrp="1"/>
          </p:cNvSpPr>
          <p:nvPr>
            <p:ph type="sldNum" sz="quarter" idx="12"/>
          </p:nvPr>
        </p:nvSpPr>
        <p:spPr/>
        <p:txBody>
          <a:bodyPr/>
          <a:lstStyle/>
          <a:p>
            <a:fld id="{63CB0529-B86E-4039-8ABE-FAB674CD1247}" type="slidenum">
              <a:rPr lang="fr-FR" smtClean="0"/>
              <a:t>‹#›</a:t>
            </a:fld>
            <a:endParaRPr lang="fr-FR"/>
          </a:p>
        </p:txBody>
      </p:sp>
    </p:spTree>
    <p:extLst>
      <p:ext uri="{BB962C8B-B14F-4D97-AF65-F5344CB8AC3E}">
        <p14:creationId xmlns:p14="http://schemas.microsoft.com/office/powerpoint/2010/main" val="3082889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B9DF1890-D734-4FE0-8BB7-42161C33ADE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73D6310B-BFFF-4E9A-B266-8C21480153E2}"/>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8615FBB0-EEEB-49BA-8DB8-56FFF129A095}"/>
              </a:ext>
            </a:extLst>
          </p:cNvPr>
          <p:cNvSpPr>
            <a:spLocks noGrp="1"/>
          </p:cNvSpPr>
          <p:nvPr>
            <p:ph type="dt" sz="half" idx="10"/>
          </p:nvPr>
        </p:nvSpPr>
        <p:spPr/>
        <p:txBody>
          <a:bodyPr/>
          <a:lstStyle/>
          <a:p>
            <a:fld id="{E67FBC2B-FC76-467F-ADCF-34F7AE962940}" type="datetimeFigureOut">
              <a:rPr lang="fr-FR" smtClean="0"/>
              <a:t>26/08/19</a:t>
            </a:fld>
            <a:endParaRPr lang="fr-FR"/>
          </a:p>
        </p:txBody>
      </p:sp>
      <p:sp>
        <p:nvSpPr>
          <p:cNvPr id="5" name="Espace réservé du pied de page 4">
            <a:extLst>
              <a:ext uri="{FF2B5EF4-FFF2-40B4-BE49-F238E27FC236}">
                <a16:creationId xmlns:a16="http://schemas.microsoft.com/office/drawing/2014/main" xmlns="" id="{06B2200D-F28D-45DD-8AE9-D0DA6E3B83E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6CAD5A2B-B2B1-41DA-9BEA-1BA631D2E494}"/>
              </a:ext>
            </a:extLst>
          </p:cNvPr>
          <p:cNvSpPr>
            <a:spLocks noGrp="1"/>
          </p:cNvSpPr>
          <p:nvPr>
            <p:ph type="sldNum" sz="quarter" idx="12"/>
          </p:nvPr>
        </p:nvSpPr>
        <p:spPr/>
        <p:txBody>
          <a:bodyPr/>
          <a:lstStyle/>
          <a:p>
            <a:fld id="{63CB0529-B86E-4039-8ABE-FAB674CD1247}" type="slidenum">
              <a:rPr lang="fr-FR" smtClean="0"/>
              <a:t>‹#›</a:t>
            </a:fld>
            <a:endParaRPr lang="fr-FR"/>
          </a:p>
        </p:txBody>
      </p:sp>
    </p:spTree>
    <p:extLst>
      <p:ext uri="{BB962C8B-B14F-4D97-AF65-F5344CB8AC3E}">
        <p14:creationId xmlns:p14="http://schemas.microsoft.com/office/powerpoint/2010/main" val="3356942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3CF2BE3-B5CF-4CF5-B836-8056613CEA1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07837865-7AC0-4386-B9CD-10B687B47A22}"/>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4EB67FBD-F410-4967-B917-2A1B44BFD3E7}"/>
              </a:ext>
            </a:extLst>
          </p:cNvPr>
          <p:cNvSpPr>
            <a:spLocks noGrp="1"/>
          </p:cNvSpPr>
          <p:nvPr>
            <p:ph type="dt" sz="half" idx="10"/>
          </p:nvPr>
        </p:nvSpPr>
        <p:spPr>
          <a:xfrm>
            <a:off x="838199" y="6356350"/>
            <a:ext cx="4607859" cy="365125"/>
          </a:xfrm>
        </p:spPr>
        <p:txBody>
          <a:bodyPr/>
          <a:lstStyle>
            <a:lvl1pPr>
              <a:defRPr/>
            </a:lvl1pPr>
          </a:lstStyle>
          <a:p>
            <a:r>
              <a:rPr lang="fr-FR" dirty="0"/>
              <a:t>AMI – Dispositifs performants de réemploi des emballages en verre </a:t>
            </a:r>
          </a:p>
        </p:txBody>
      </p:sp>
      <p:sp>
        <p:nvSpPr>
          <p:cNvPr id="5" name="Espace réservé du pied de page 4">
            <a:extLst>
              <a:ext uri="{FF2B5EF4-FFF2-40B4-BE49-F238E27FC236}">
                <a16:creationId xmlns:a16="http://schemas.microsoft.com/office/drawing/2014/main" xmlns="" id="{3BC0B925-9505-4BA7-99BE-BDC62B41FAF6}"/>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xmlns="" id="{26640090-0BB0-41F4-8F53-3A4FD4F291F6}"/>
              </a:ext>
            </a:extLst>
          </p:cNvPr>
          <p:cNvSpPr>
            <a:spLocks noGrp="1"/>
          </p:cNvSpPr>
          <p:nvPr>
            <p:ph type="sldNum" sz="quarter" idx="12"/>
          </p:nvPr>
        </p:nvSpPr>
        <p:spPr/>
        <p:txBody>
          <a:bodyPr/>
          <a:lstStyle>
            <a:lvl1pPr>
              <a:defRPr/>
            </a:lvl1pPr>
          </a:lstStyle>
          <a:p>
            <a:r>
              <a:rPr lang="fr-FR" dirty="0"/>
              <a:t>1</a:t>
            </a:r>
          </a:p>
        </p:txBody>
      </p:sp>
      <p:pic>
        <p:nvPicPr>
          <p:cNvPr id="8" name="Image 7">
            <a:extLst>
              <a:ext uri="{FF2B5EF4-FFF2-40B4-BE49-F238E27FC236}">
                <a16:creationId xmlns:a16="http://schemas.microsoft.com/office/drawing/2014/main" xmlns="" id="{E72FBC71-BAB9-46E7-998D-98656340D66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610600" y="6356350"/>
            <a:ext cx="445308" cy="375957"/>
          </a:xfrm>
          <a:prstGeom prst="rect">
            <a:avLst/>
          </a:prstGeom>
        </p:spPr>
      </p:pic>
      <p:pic>
        <p:nvPicPr>
          <p:cNvPr id="9" name="Image 8">
            <a:extLst>
              <a:ext uri="{FF2B5EF4-FFF2-40B4-BE49-F238E27FC236}">
                <a16:creationId xmlns:a16="http://schemas.microsoft.com/office/drawing/2014/main" xmlns="" id="{ABE32C0B-D0C6-4C4B-B7C8-06D6D49E4232}"/>
              </a:ext>
            </a:extLst>
          </p:cNvPr>
          <p:cNvPicPr>
            <a:picLocks noChangeAspect="1"/>
          </p:cNvPicPr>
          <p:nvPr userDrawn="1"/>
        </p:nvPicPr>
        <p:blipFill>
          <a:blip r:embed="rId3"/>
          <a:stretch>
            <a:fillRect/>
          </a:stretch>
        </p:blipFill>
        <p:spPr>
          <a:xfrm>
            <a:off x="9257420" y="6424612"/>
            <a:ext cx="947434" cy="228600"/>
          </a:xfrm>
          <a:prstGeom prst="rect">
            <a:avLst/>
          </a:prstGeom>
        </p:spPr>
      </p:pic>
      <p:sp>
        <p:nvSpPr>
          <p:cNvPr id="10" name="ZoneTexte 9">
            <a:extLst>
              <a:ext uri="{FF2B5EF4-FFF2-40B4-BE49-F238E27FC236}">
                <a16:creationId xmlns:a16="http://schemas.microsoft.com/office/drawing/2014/main" xmlns="" id="{D72A4F0C-9A1D-48C1-92E1-9900B67ECA02}"/>
              </a:ext>
            </a:extLst>
          </p:cNvPr>
          <p:cNvSpPr txBox="1"/>
          <p:nvPr userDrawn="1"/>
        </p:nvSpPr>
        <p:spPr>
          <a:xfrm>
            <a:off x="838104" y="6411165"/>
            <a:ext cx="4961964" cy="261610"/>
          </a:xfrm>
          <a:prstGeom prst="rect">
            <a:avLst/>
          </a:prstGeom>
          <a:noFill/>
        </p:spPr>
        <p:txBody>
          <a:bodyPr wrap="square" rtlCol="0">
            <a:spAutoFit/>
          </a:bodyPr>
          <a:lstStyle/>
          <a:p>
            <a:r>
              <a:rPr lang="fr-FR" sz="1100" dirty="0"/>
              <a:t>AMI – Dispositifs performants de réemploi des emballages en verre</a:t>
            </a:r>
          </a:p>
        </p:txBody>
      </p:sp>
    </p:spTree>
    <p:extLst>
      <p:ext uri="{BB962C8B-B14F-4D97-AF65-F5344CB8AC3E}">
        <p14:creationId xmlns:p14="http://schemas.microsoft.com/office/powerpoint/2010/main" val="1186106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0D0C927-A7B2-4857-AA1E-471B58E9792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6E790E7B-38AF-41AE-9432-325BFCFB53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xmlns="" id="{66B15169-90F1-49B7-994F-EE326FBF7F59}"/>
              </a:ext>
            </a:extLst>
          </p:cNvPr>
          <p:cNvSpPr>
            <a:spLocks noGrp="1"/>
          </p:cNvSpPr>
          <p:nvPr>
            <p:ph type="dt" sz="half" idx="10"/>
          </p:nvPr>
        </p:nvSpPr>
        <p:spPr/>
        <p:txBody>
          <a:bodyPr/>
          <a:lstStyle/>
          <a:p>
            <a:fld id="{E67FBC2B-FC76-467F-ADCF-34F7AE962940}" type="datetimeFigureOut">
              <a:rPr lang="fr-FR" smtClean="0"/>
              <a:t>26/08/19</a:t>
            </a:fld>
            <a:endParaRPr lang="fr-FR"/>
          </a:p>
        </p:txBody>
      </p:sp>
      <p:sp>
        <p:nvSpPr>
          <p:cNvPr id="5" name="Espace réservé du pied de page 4">
            <a:extLst>
              <a:ext uri="{FF2B5EF4-FFF2-40B4-BE49-F238E27FC236}">
                <a16:creationId xmlns:a16="http://schemas.microsoft.com/office/drawing/2014/main" xmlns="" id="{440D6AF7-3C06-499A-81B1-AD69B43A279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A93B5EF7-ABAF-4CDD-B2E7-92EA68AA1E74}"/>
              </a:ext>
            </a:extLst>
          </p:cNvPr>
          <p:cNvSpPr>
            <a:spLocks noGrp="1"/>
          </p:cNvSpPr>
          <p:nvPr>
            <p:ph type="sldNum" sz="quarter" idx="12"/>
          </p:nvPr>
        </p:nvSpPr>
        <p:spPr/>
        <p:txBody>
          <a:bodyPr/>
          <a:lstStyle/>
          <a:p>
            <a:fld id="{63CB0529-B86E-4039-8ABE-FAB674CD1247}" type="slidenum">
              <a:rPr lang="fr-FR" smtClean="0"/>
              <a:t>‹#›</a:t>
            </a:fld>
            <a:endParaRPr lang="fr-FR"/>
          </a:p>
        </p:txBody>
      </p:sp>
    </p:spTree>
    <p:extLst>
      <p:ext uri="{BB962C8B-B14F-4D97-AF65-F5344CB8AC3E}">
        <p14:creationId xmlns:p14="http://schemas.microsoft.com/office/powerpoint/2010/main" val="1994633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BA4F4BD-AE69-4F9D-B0E5-098FB038966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0F4E685B-6E5F-406D-8D65-48AE9445998B}"/>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19790083-0083-4CEE-8069-EBE691E9D115}"/>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F45DE59A-1D13-4C91-ADCA-D72A95C300B5}"/>
              </a:ext>
            </a:extLst>
          </p:cNvPr>
          <p:cNvSpPr>
            <a:spLocks noGrp="1"/>
          </p:cNvSpPr>
          <p:nvPr>
            <p:ph type="dt" sz="half" idx="10"/>
          </p:nvPr>
        </p:nvSpPr>
        <p:spPr/>
        <p:txBody>
          <a:bodyPr/>
          <a:lstStyle/>
          <a:p>
            <a:fld id="{E67FBC2B-FC76-467F-ADCF-34F7AE962940}" type="datetimeFigureOut">
              <a:rPr lang="fr-FR" smtClean="0"/>
              <a:t>26/08/19</a:t>
            </a:fld>
            <a:endParaRPr lang="fr-FR"/>
          </a:p>
        </p:txBody>
      </p:sp>
      <p:sp>
        <p:nvSpPr>
          <p:cNvPr id="6" name="Espace réservé du pied de page 5">
            <a:extLst>
              <a:ext uri="{FF2B5EF4-FFF2-40B4-BE49-F238E27FC236}">
                <a16:creationId xmlns:a16="http://schemas.microsoft.com/office/drawing/2014/main" xmlns="" id="{1B5CD01C-53E6-40C9-B838-B109A2AF1B5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0DB7E216-69C5-4B6C-A1FB-9A2CE10CAD5D}"/>
              </a:ext>
            </a:extLst>
          </p:cNvPr>
          <p:cNvSpPr>
            <a:spLocks noGrp="1"/>
          </p:cNvSpPr>
          <p:nvPr>
            <p:ph type="sldNum" sz="quarter" idx="12"/>
          </p:nvPr>
        </p:nvSpPr>
        <p:spPr/>
        <p:txBody>
          <a:bodyPr/>
          <a:lstStyle/>
          <a:p>
            <a:fld id="{63CB0529-B86E-4039-8ABE-FAB674CD1247}" type="slidenum">
              <a:rPr lang="fr-FR" smtClean="0"/>
              <a:t>‹#›</a:t>
            </a:fld>
            <a:endParaRPr lang="fr-FR"/>
          </a:p>
        </p:txBody>
      </p:sp>
    </p:spTree>
    <p:extLst>
      <p:ext uri="{BB962C8B-B14F-4D97-AF65-F5344CB8AC3E}">
        <p14:creationId xmlns:p14="http://schemas.microsoft.com/office/powerpoint/2010/main" val="2159905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DCA8118-099E-475F-A56E-EA720F24B56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C9E3618F-51FA-4326-B3E6-1D2B57489B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xmlns="" id="{A482FA52-A502-4AA8-A10C-3ED307ACED56}"/>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309B92DD-B1B7-4669-91B6-1C5FE2FAF5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xmlns="" id="{21F8366E-94F0-4A30-A4E0-CBB7143E775D}"/>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68372DE0-A27D-4D7E-9C33-24D3E0DB43C1}"/>
              </a:ext>
            </a:extLst>
          </p:cNvPr>
          <p:cNvSpPr>
            <a:spLocks noGrp="1"/>
          </p:cNvSpPr>
          <p:nvPr>
            <p:ph type="dt" sz="half" idx="10"/>
          </p:nvPr>
        </p:nvSpPr>
        <p:spPr/>
        <p:txBody>
          <a:bodyPr/>
          <a:lstStyle/>
          <a:p>
            <a:fld id="{E67FBC2B-FC76-467F-ADCF-34F7AE962940}" type="datetimeFigureOut">
              <a:rPr lang="fr-FR" smtClean="0"/>
              <a:t>26/08/19</a:t>
            </a:fld>
            <a:endParaRPr lang="fr-FR"/>
          </a:p>
        </p:txBody>
      </p:sp>
      <p:sp>
        <p:nvSpPr>
          <p:cNvPr id="8" name="Espace réservé du pied de page 7">
            <a:extLst>
              <a:ext uri="{FF2B5EF4-FFF2-40B4-BE49-F238E27FC236}">
                <a16:creationId xmlns:a16="http://schemas.microsoft.com/office/drawing/2014/main" xmlns="" id="{CAACF350-36CA-4523-955D-11C06342389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7BAC65AF-766B-4F42-9EC9-850E28A700E9}"/>
              </a:ext>
            </a:extLst>
          </p:cNvPr>
          <p:cNvSpPr>
            <a:spLocks noGrp="1"/>
          </p:cNvSpPr>
          <p:nvPr>
            <p:ph type="sldNum" sz="quarter" idx="12"/>
          </p:nvPr>
        </p:nvSpPr>
        <p:spPr/>
        <p:txBody>
          <a:bodyPr/>
          <a:lstStyle/>
          <a:p>
            <a:fld id="{63CB0529-B86E-4039-8ABE-FAB674CD1247}" type="slidenum">
              <a:rPr lang="fr-FR" smtClean="0"/>
              <a:t>‹#›</a:t>
            </a:fld>
            <a:endParaRPr lang="fr-FR"/>
          </a:p>
        </p:txBody>
      </p:sp>
    </p:spTree>
    <p:extLst>
      <p:ext uri="{BB962C8B-B14F-4D97-AF65-F5344CB8AC3E}">
        <p14:creationId xmlns:p14="http://schemas.microsoft.com/office/powerpoint/2010/main" val="3802505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DCA39FC-CBAE-41D8-B47C-32F5207C89C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3A1C2CC8-DE4D-4F2E-B509-19CC5544C2FE}"/>
              </a:ext>
            </a:extLst>
          </p:cNvPr>
          <p:cNvSpPr>
            <a:spLocks noGrp="1"/>
          </p:cNvSpPr>
          <p:nvPr>
            <p:ph type="dt" sz="half" idx="10"/>
          </p:nvPr>
        </p:nvSpPr>
        <p:spPr/>
        <p:txBody>
          <a:bodyPr/>
          <a:lstStyle/>
          <a:p>
            <a:fld id="{E67FBC2B-FC76-467F-ADCF-34F7AE962940}" type="datetimeFigureOut">
              <a:rPr lang="fr-FR" smtClean="0"/>
              <a:t>26/08/19</a:t>
            </a:fld>
            <a:endParaRPr lang="fr-FR"/>
          </a:p>
        </p:txBody>
      </p:sp>
      <p:sp>
        <p:nvSpPr>
          <p:cNvPr id="4" name="Espace réservé du pied de page 3">
            <a:extLst>
              <a:ext uri="{FF2B5EF4-FFF2-40B4-BE49-F238E27FC236}">
                <a16:creationId xmlns:a16="http://schemas.microsoft.com/office/drawing/2014/main" xmlns="" id="{FB4ABF1F-FDE7-4982-B6F7-8C1585D6E46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976EC454-5AB4-4293-8246-CC0B16DE9773}"/>
              </a:ext>
            </a:extLst>
          </p:cNvPr>
          <p:cNvSpPr>
            <a:spLocks noGrp="1"/>
          </p:cNvSpPr>
          <p:nvPr>
            <p:ph type="sldNum" sz="quarter" idx="12"/>
          </p:nvPr>
        </p:nvSpPr>
        <p:spPr/>
        <p:txBody>
          <a:bodyPr/>
          <a:lstStyle/>
          <a:p>
            <a:fld id="{63CB0529-B86E-4039-8ABE-FAB674CD1247}" type="slidenum">
              <a:rPr lang="fr-FR" smtClean="0"/>
              <a:t>‹#›</a:t>
            </a:fld>
            <a:endParaRPr lang="fr-FR" dirty="0"/>
          </a:p>
        </p:txBody>
      </p:sp>
    </p:spTree>
    <p:extLst>
      <p:ext uri="{BB962C8B-B14F-4D97-AF65-F5344CB8AC3E}">
        <p14:creationId xmlns:p14="http://schemas.microsoft.com/office/powerpoint/2010/main" val="279799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97B976DC-9E93-45CC-80F9-300433602A0D}"/>
              </a:ext>
            </a:extLst>
          </p:cNvPr>
          <p:cNvSpPr>
            <a:spLocks noGrp="1"/>
          </p:cNvSpPr>
          <p:nvPr>
            <p:ph type="dt" sz="half" idx="10"/>
          </p:nvPr>
        </p:nvSpPr>
        <p:spPr/>
        <p:txBody>
          <a:bodyPr/>
          <a:lstStyle/>
          <a:p>
            <a:fld id="{E67FBC2B-FC76-467F-ADCF-34F7AE962940}" type="datetimeFigureOut">
              <a:rPr lang="fr-FR" smtClean="0"/>
              <a:t>26/08/19</a:t>
            </a:fld>
            <a:endParaRPr lang="fr-FR"/>
          </a:p>
        </p:txBody>
      </p:sp>
      <p:sp>
        <p:nvSpPr>
          <p:cNvPr id="3" name="Espace réservé du pied de page 2">
            <a:extLst>
              <a:ext uri="{FF2B5EF4-FFF2-40B4-BE49-F238E27FC236}">
                <a16:creationId xmlns:a16="http://schemas.microsoft.com/office/drawing/2014/main" xmlns="" id="{4F875859-14F3-4C50-9959-B82FE70F1955}"/>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4D88DFCE-9CD7-4172-A7E5-36958473A99B}"/>
              </a:ext>
            </a:extLst>
          </p:cNvPr>
          <p:cNvSpPr>
            <a:spLocks noGrp="1"/>
          </p:cNvSpPr>
          <p:nvPr>
            <p:ph type="sldNum" sz="quarter" idx="12"/>
          </p:nvPr>
        </p:nvSpPr>
        <p:spPr/>
        <p:txBody>
          <a:bodyPr/>
          <a:lstStyle/>
          <a:p>
            <a:fld id="{63CB0529-B86E-4039-8ABE-FAB674CD1247}" type="slidenum">
              <a:rPr lang="fr-FR" smtClean="0"/>
              <a:t>‹#›</a:t>
            </a:fld>
            <a:endParaRPr lang="fr-FR"/>
          </a:p>
        </p:txBody>
      </p:sp>
    </p:spTree>
    <p:extLst>
      <p:ext uri="{BB962C8B-B14F-4D97-AF65-F5344CB8AC3E}">
        <p14:creationId xmlns:p14="http://schemas.microsoft.com/office/powerpoint/2010/main" val="3033252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3DF4982-9B3A-4317-AB22-D29F33DFE1E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D207150C-57E7-42A6-AB06-EF8C96EC18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BA8D7303-F4FF-4773-870E-A52CE88B29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xmlns="" id="{5048071E-33B5-4AC2-9FD1-AB4F41AC1A16}"/>
              </a:ext>
            </a:extLst>
          </p:cNvPr>
          <p:cNvSpPr>
            <a:spLocks noGrp="1"/>
          </p:cNvSpPr>
          <p:nvPr>
            <p:ph type="dt" sz="half" idx="10"/>
          </p:nvPr>
        </p:nvSpPr>
        <p:spPr/>
        <p:txBody>
          <a:bodyPr/>
          <a:lstStyle/>
          <a:p>
            <a:fld id="{E67FBC2B-FC76-467F-ADCF-34F7AE962940}" type="datetimeFigureOut">
              <a:rPr lang="fr-FR" smtClean="0"/>
              <a:t>26/08/19</a:t>
            </a:fld>
            <a:endParaRPr lang="fr-FR"/>
          </a:p>
        </p:txBody>
      </p:sp>
      <p:sp>
        <p:nvSpPr>
          <p:cNvPr id="6" name="Espace réservé du pied de page 5">
            <a:extLst>
              <a:ext uri="{FF2B5EF4-FFF2-40B4-BE49-F238E27FC236}">
                <a16:creationId xmlns:a16="http://schemas.microsoft.com/office/drawing/2014/main" xmlns="" id="{0D004239-FE16-4BF6-B6DF-22B6235CE4E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C0BFA5B6-0730-4EAC-81BD-4BFAB28F4BEA}"/>
              </a:ext>
            </a:extLst>
          </p:cNvPr>
          <p:cNvSpPr>
            <a:spLocks noGrp="1"/>
          </p:cNvSpPr>
          <p:nvPr>
            <p:ph type="sldNum" sz="quarter" idx="12"/>
          </p:nvPr>
        </p:nvSpPr>
        <p:spPr/>
        <p:txBody>
          <a:bodyPr/>
          <a:lstStyle/>
          <a:p>
            <a:fld id="{63CB0529-B86E-4039-8ABE-FAB674CD1247}" type="slidenum">
              <a:rPr lang="fr-FR" smtClean="0"/>
              <a:t>‹#›</a:t>
            </a:fld>
            <a:endParaRPr lang="fr-FR"/>
          </a:p>
        </p:txBody>
      </p:sp>
    </p:spTree>
    <p:extLst>
      <p:ext uri="{BB962C8B-B14F-4D97-AF65-F5344CB8AC3E}">
        <p14:creationId xmlns:p14="http://schemas.microsoft.com/office/powerpoint/2010/main" val="2945467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D8EF3A3-5E08-43EC-B49D-18B6DAFA5E8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70B4F72C-DADB-4709-B635-1B56DD3663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FB7D7E49-73D4-440F-B403-F4B6E81D02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xmlns="" id="{434E9F41-1F89-46FA-A926-F5AE3FDAA206}"/>
              </a:ext>
            </a:extLst>
          </p:cNvPr>
          <p:cNvSpPr>
            <a:spLocks noGrp="1"/>
          </p:cNvSpPr>
          <p:nvPr>
            <p:ph type="dt" sz="half" idx="10"/>
          </p:nvPr>
        </p:nvSpPr>
        <p:spPr/>
        <p:txBody>
          <a:bodyPr/>
          <a:lstStyle/>
          <a:p>
            <a:fld id="{E67FBC2B-FC76-467F-ADCF-34F7AE962940}" type="datetimeFigureOut">
              <a:rPr lang="fr-FR" smtClean="0"/>
              <a:t>26/08/19</a:t>
            </a:fld>
            <a:endParaRPr lang="fr-FR"/>
          </a:p>
        </p:txBody>
      </p:sp>
      <p:sp>
        <p:nvSpPr>
          <p:cNvPr id="6" name="Espace réservé du pied de page 5">
            <a:extLst>
              <a:ext uri="{FF2B5EF4-FFF2-40B4-BE49-F238E27FC236}">
                <a16:creationId xmlns:a16="http://schemas.microsoft.com/office/drawing/2014/main" xmlns="" id="{09A65F7A-5231-4FCE-906E-8922AA2B0AF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125F3F19-F9C4-4DC8-8FDA-F907E8794D87}"/>
              </a:ext>
            </a:extLst>
          </p:cNvPr>
          <p:cNvSpPr>
            <a:spLocks noGrp="1"/>
          </p:cNvSpPr>
          <p:nvPr>
            <p:ph type="sldNum" sz="quarter" idx="12"/>
          </p:nvPr>
        </p:nvSpPr>
        <p:spPr/>
        <p:txBody>
          <a:bodyPr/>
          <a:lstStyle/>
          <a:p>
            <a:fld id="{63CB0529-B86E-4039-8ABE-FAB674CD1247}" type="slidenum">
              <a:rPr lang="fr-FR" smtClean="0"/>
              <a:t>‹#›</a:t>
            </a:fld>
            <a:endParaRPr lang="fr-FR"/>
          </a:p>
        </p:txBody>
      </p:sp>
    </p:spTree>
    <p:extLst>
      <p:ext uri="{BB962C8B-B14F-4D97-AF65-F5344CB8AC3E}">
        <p14:creationId xmlns:p14="http://schemas.microsoft.com/office/powerpoint/2010/main" val="34204751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66EBF4BC-31A8-42CE-8E2C-41E0212017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A73E3845-E13A-441B-AA0B-6CEA108E99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F2B2B833-4119-4E8F-AB07-6742248F2A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7FBC2B-FC76-467F-ADCF-34F7AE962940}" type="datetimeFigureOut">
              <a:rPr lang="fr-FR" smtClean="0"/>
              <a:t>26/08/19</a:t>
            </a:fld>
            <a:endParaRPr lang="fr-FR"/>
          </a:p>
        </p:txBody>
      </p:sp>
      <p:sp>
        <p:nvSpPr>
          <p:cNvPr id="5" name="Espace réservé du pied de page 4">
            <a:extLst>
              <a:ext uri="{FF2B5EF4-FFF2-40B4-BE49-F238E27FC236}">
                <a16:creationId xmlns:a16="http://schemas.microsoft.com/office/drawing/2014/main" xmlns="" id="{10F57837-5CBC-4F0C-B3B6-26AF2A95DF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3B5FA13E-2A06-4064-BDCA-D5E5AE15E1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CB0529-B86E-4039-8ABE-FAB674CD1247}" type="slidenum">
              <a:rPr lang="fr-FR" smtClean="0"/>
              <a:t>‹#›</a:t>
            </a:fld>
            <a:endParaRPr lang="fr-FR"/>
          </a:p>
        </p:txBody>
      </p:sp>
    </p:spTree>
    <p:extLst>
      <p:ext uri="{BB962C8B-B14F-4D97-AF65-F5344CB8AC3E}">
        <p14:creationId xmlns:p14="http://schemas.microsoft.com/office/powerpoint/2010/main" val="1091814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eemploi@citeo.com" TargetMode="External"/><Relationship Id="rId4" Type="http://schemas.openxmlformats.org/officeDocument/2006/relationships/hyperlink" Target="mailto:sophie.nguyen@citeo.com" TargetMode="External"/><Relationship Id="rId5" Type="http://schemas.openxmlformats.org/officeDocument/2006/relationships/hyperlink" Target="mailto:clemence.bruttin@citeo.com" TargetMode="External"/><Relationship Id="rId6" Type="http://schemas.openxmlformats.org/officeDocument/2006/relationships/hyperlink" Target="mailto:agnes.jalier@ademe.fr" TargetMode="External"/><Relationship Id="rId7" Type="http://schemas.openxmlformats.org/officeDocument/2006/relationships/image" Target="../media/image3.png"/><Relationship Id="rId8"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s://www.citeo.com/actualites/communique-lademe-et-citeo-sassocient-pour-developper-des-dispositifs-performants-de" TargetMode="External"/><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7"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https://www.ademe.fr/analyse-10-dispositifs-reemploi-reutilisation-demballages-menagers-verre" TargetMode="External"/><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s://appelsaprojets.ademe.fr/aap/REEMPLOI2019-82" TargetMode="External"/><Relationship Id="rId4" Type="http://schemas.openxmlformats.org/officeDocument/2006/relationships/hyperlink" Target="mailto:reemploi@citeo.com"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EBDF735-2A5C-42AF-9690-5A259946C7A4}"/>
              </a:ext>
            </a:extLst>
          </p:cNvPr>
          <p:cNvSpPr>
            <a:spLocks noGrp="1"/>
          </p:cNvSpPr>
          <p:nvPr>
            <p:ph type="ctrTitle"/>
          </p:nvPr>
        </p:nvSpPr>
        <p:spPr>
          <a:xfrm>
            <a:off x="438565" y="400760"/>
            <a:ext cx="11314870" cy="3035825"/>
          </a:xfrm>
        </p:spPr>
        <p:txBody>
          <a:bodyPr>
            <a:noAutofit/>
          </a:bodyPr>
          <a:lstStyle/>
          <a:p>
            <a:r>
              <a:rPr lang="fr-FR" sz="4800" dirty="0">
                <a:latin typeface="Arial" panose="020B0604020202020204" pitchFamily="34" charset="0"/>
                <a:cs typeface="Arial" panose="020B0604020202020204" pitchFamily="34" charset="0"/>
              </a:rPr>
              <a:t>AMI 2019-2020</a:t>
            </a:r>
            <a:br>
              <a:rPr lang="fr-FR" sz="4800" dirty="0">
                <a:latin typeface="Arial" panose="020B0604020202020204" pitchFamily="34" charset="0"/>
                <a:cs typeface="Arial" panose="020B0604020202020204" pitchFamily="34" charset="0"/>
              </a:rPr>
            </a:br>
            <a:r>
              <a:rPr lang="fr-FR" sz="4800" dirty="0">
                <a:latin typeface="Arial" panose="020B0604020202020204" pitchFamily="34" charset="0"/>
                <a:cs typeface="Arial" panose="020B0604020202020204" pitchFamily="34" charset="0"/>
              </a:rPr>
              <a:t/>
            </a:r>
            <a:br>
              <a:rPr lang="fr-FR" sz="4800" dirty="0">
                <a:latin typeface="Arial" panose="020B0604020202020204" pitchFamily="34" charset="0"/>
                <a:cs typeface="Arial" panose="020B0604020202020204" pitchFamily="34" charset="0"/>
              </a:rPr>
            </a:br>
            <a:r>
              <a:rPr lang="fr-FR" sz="4800" dirty="0">
                <a:latin typeface="Arial" panose="020B0604020202020204" pitchFamily="34" charset="0"/>
                <a:cs typeface="Arial" panose="020B0604020202020204" pitchFamily="34" charset="0"/>
              </a:rPr>
              <a:t>« Développer des dispositifs performants de réemploi d’emballages </a:t>
            </a:r>
            <a:r>
              <a:rPr lang="fr-FR" sz="4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en verre</a:t>
            </a:r>
            <a:r>
              <a:rPr lang="fr-FR" sz="4800" dirty="0">
                <a:latin typeface="Arial" panose="020B0604020202020204" pitchFamily="34" charset="0"/>
                <a:cs typeface="Arial" panose="020B0604020202020204" pitchFamily="34" charset="0"/>
              </a:rPr>
              <a:t> » </a:t>
            </a:r>
          </a:p>
        </p:txBody>
      </p:sp>
      <p:sp>
        <p:nvSpPr>
          <p:cNvPr id="3" name="Sous-titre 2">
            <a:extLst>
              <a:ext uri="{FF2B5EF4-FFF2-40B4-BE49-F238E27FC236}">
                <a16:creationId xmlns:a16="http://schemas.microsoft.com/office/drawing/2014/main" xmlns="" id="{D167DFA3-0C5E-4DE2-B0F3-25E165746A9B}"/>
              </a:ext>
            </a:extLst>
          </p:cNvPr>
          <p:cNvSpPr>
            <a:spLocks noGrp="1"/>
          </p:cNvSpPr>
          <p:nvPr>
            <p:ph type="subTitle" idx="1"/>
          </p:nvPr>
        </p:nvSpPr>
        <p:spPr>
          <a:xfrm>
            <a:off x="1524000" y="3923745"/>
            <a:ext cx="9144000" cy="2533495"/>
          </a:xfrm>
        </p:spPr>
        <p:txBody>
          <a:bodyPr>
            <a:noAutofit/>
          </a:bodyPr>
          <a:lstStyle/>
          <a:p>
            <a:r>
              <a:rPr lang="fr-FR" sz="2800" b="1" dirty="0">
                <a:solidFill>
                  <a:schemeClr val="accent5">
                    <a:lumMod val="75000"/>
                  </a:schemeClr>
                </a:solidFill>
                <a:latin typeface="Arial" panose="020B0604020202020204" pitchFamily="34" charset="0"/>
                <a:cs typeface="Arial" panose="020B0604020202020204" pitchFamily="34" charset="0"/>
              </a:rPr>
              <a:t>Présentation générale</a:t>
            </a:r>
          </a:p>
          <a:p>
            <a:r>
              <a:rPr lang="fr-FR" sz="1800" dirty="0">
                <a:latin typeface="Arial" panose="020B0604020202020204" pitchFamily="34" charset="0"/>
                <a:cs typeface="Arial" panose="020B0604020202020204" pitchFamily="34" charset="0"/>
              </a:rPr>
              <a:t>Version du 17 juin 2019 </a:t>
            </a:r>
          </a:p>
          <a:p>
            <a:endParaRPr lang="fr-FR" sz="1800" dirty="0">
              <a:latin typeface="Arial" panose="020B0604020202020204" pitchFamily="34" charset="0"/>
              <a:cs typeface="Arial" panose="020B0604020202020204" pitchFamily="34" charset="0"/>
            </a:endParaRPr>
          </a:p>
          <a:p>
            <a:endParaRPr lang="fr-FR" sz="1800" dirty="0">
              <a:latin typeface="Arial" panose="020B0604020202020204" pitchFamily="34" charset="0"/>
              <a:cs typeface="Arial" panose="020B0604020202020204" pitchFamily="34" charset="0"/>
            </a:endParaRPr>
          </a:p>
          <a:p>
            <a:r>
              <a:rPr lang="fr-FR" sz="1200" b="1" dirty="0">
                <a:latin typeface="Arial" panose="020B0604020202020204" pitchFamily="34" charset="0"/>
                <a:cs typeface="Arial" panose="020B0604020202020204" pitchFamily="34" charset="0"/>
              </a:rPr>
              <a:t>Contact Citeo </a:t>
            </a:r>
            <a:r>
              <a:rPr lang="fr-FR" sz="1200" dirty="0">
                <a:latin typeface="Arial" panose="020B0604020202020204" pitchFamily="34" charset="0"/>
                <a:cs typeface="Arial" panose="020B0604020202020204" pitchFamily="34" charset="0"/>
              </a:rPr>
              <a:t>: </a:t>
            </a:r>
            <a:r>
              <a:rPr lang="fr-FR" sz="1200" dirty="0">
                <a:latin typeface="Arial" panose="020B0604020202020204" pitchFamily="34" charset="0"/>
                <a:cs typeface="Arial" panose="020B0604020202020204" pitchFamily="34" charset="0"/>
                <a:hlinkClick r:id="rId3"/>
              </a:rPr>
              <a:t>reemploi@citeo.com</a:t>
            </a:r>
            <a:r>
              <a:rPr lang="fr-FR" sz="1200" dirty="0">
                <a:latin typeface="Arial" panose="020B0604020202020204" pitchFamily="34" charset="0"/>
                <a:cs typeface="Arial" panose="020B0604020202020204" pitchFamily="34" charset="0"/>
              </a:rPr>
              <a:t> </a:t>
            </a:r>
          </a:p>
          <a:p>
            <a:r>
              <a:rPr lang="fr-FR" sz="1200" dirty="0">
                <a:solidFill>
                  <a:srgbClr val="F814D7"/>
                </a:solidFill>
                <a:latin typeface="Arial" panose="020B0604020202020204" pitchFamily="34" charset="0"/>
                <a:cs typeface="Arial" panose="020B0604020202020204" pitchFamily="34" charset="0"/>
              </a:rPr>
              <a:t>Pour l’interne unique (sinon à supprimer)</a:t>
            </a:r>
            <a:r>
              <a:rPr lang="fr-FR" sz="1200" dirty="0">
                <a:latin typeface="Arial" panose="020B0604020202020204" pitchFamily="34" charset="0"/>
                <a:cs typeface="Arial" panose="020B0604020202020204" pitchFamily="34" charset="0"/>
              </a:rPr>
              <a:t>: </a:t>
            </a:r>
            <a:r>
              <a:rPr lang="fr-FR" sz="1200" dirty="0">
                <a:latin typeface="Arial" panose="020B0604020202020204" pitchFamily="34" charset="0"/>
                <a:cs typeface="Arial" panose="020B0604020202020204" pitchFamily="34" charset="0"/>
                <a:hlinkClick r:id="rId4"/>
              </a:rPr>
              <a:t>sophie.nguyen@citeo.com</a:t>
            </a:r>
            <a:r>
              <a:rPr lang="fr-FR" sz="1200" dirty="0">
                <a:latin typeface="Arial" panose="020B0604020202020204" pitchFamily="34" charset="0"/>
                <a:cs typeface="Arial" panose="020B0604020202020204" pitchFamily="34" charset="0"/>
              </a:rPr>
              <a:t> et </a:t>
            </a:r>
            <a:r>
              <a:rPr lang="fr-FR" sz="1200" dirty="0">
                <a:latin typeface="Arial" panose="020B0604020202020204" pitchFamily="34" charset="0"/>
                <a:cs typeface="Arial" panose="020B0604020202020204" pitchFamily="34" charset="0"/>
                <a:hlinkClick r:id="rId5"/>
              </a:rPr>
              <a:t>clemence.bruttin@citeo.com</a:t>
            </a:r>
            <a:r>
              <a:rPr lang="fr-FR" sz="1200" dirty="0">
                <a:latin typeface="Arial" panose="020B0604020202020204" pitchFamily="34" charset="0"/>
                <a:cs typeface="Arial" panose="020B0604020202020204" pitchFamily="34" charset="0"/>
              </a:rPr>
              <a:t>) </a:t>
            </a:r>
          </a:p>
          <a:p>
            <a:r>
              <a:rPr lang="fr-FR" sz="1200" b="1" dirty="0">
                <a:latin typeface="Arial" panose="020B0604020202020204" pitchFamily="34" charset="0"/>
                <a:cs typeface="Arial" panose="020B0604020202020204" pitchFamily="34" charset="0"/>
              </a:rPr>
              <a:t>Contact ADEME siège </a:t>
            </a:r>
            <a:r>
              <a:rPr lang="fr-FR" sz="1200" dirty="0">
                <a:latin typeface="Arial" panose="020B0604020202020204" pitchFamily="34" charset="0"/>
                <a:cs typeface="Arial" panose="020B0604020202020204" pitchFamily="34" charset="0"/>
              </a:rPr>
              <a:t>: Agnès </a:t>
            </a:r>
            <a:r>
              <a:rPr lang="fr-FR" sz="1200" dirty="0" err="1">
                <a:latin typeface="Arial" panose="020B0604020202020204" pitchFamily="34" charset="0"/>
                <a:cs typeface="Arial" panose="020B0604020202020204" pitchFamily="34" charset="0"/>
              </a:rPr>
              <a:t>Jalier</a:t>
            </a:r>
            <a:r>
              <a:rPr lang="fr-FR" sz="1200" dirty="0">
                <a:latin typeface="Arial" panose="020B0604020202020204" pitchFamily="34" charset="0"/>
                <a:cs typeface="Arial" panose="020B0604020202020204" pitchFamily="34" charset="0"/>
              </a:rPr>
              <a:t> </a:t>
            </a:r>
            <a:r>
              <a:rPr lang="fr-FR" sz="1200" dirty="0">
                <a:latin typeface="Arial" panose="020B0604020202020204" pitchFamily="34" charset="0"/>
                <a:cs typeface="Arial" panose="020B0604020202020204" pitchFamily="34" charset="0"/>
                <a:hlinkClick r:id="rId6"/>
              </a:rPr>
              <a:t>agnes.jalier@ademe.fr</a:t>
            </a:r>
            <a:endParaRPr lang="fr-FR" sz="1200"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xmlns="" id="{594F92F7-B336-4159-866D-C9C14A4400B8}"/>
              </a:ext>
            </a:extLst>
          </p:cNvPr>
          <p:cNvPicPr>
            <a:picLocks noChangeAspect="1"/>
          </p:cNvPicPr>
          <p:nvPr/>
        </p:nvPicPr>
        <p:blipFill>
          <a:blip r:embed="rId7"/>
          <a:stretch>
            <a:fillRect/>
          </a:stretch>
        </p:blipFill>
        <p:spPr>
          <a:xfrm>
            <a:off x="489202" y="5938741"/>
            <a:ext cx="1155196" cy="518499"/>
          </a:xfrm>
          <a:prstGeom prst="rect">
            <a:avLst/>
          </a:prstGeom>
        </p:spPr>
      </p:pic>
      <p:pic>
        <p:nvPicPr>
          <p:cNvPr id="6" name="Image 5">
            <a:extLst>
              <a:ext uri="{FF2B5EF4-FFF2-40B4-BE49-F238E27FC236}">
                <a16:creationId xmlns:a16="http://schemas.microsoft.com/office/drawing/2014/main" xmlns="" id="{54B03AEE-3B28-4EC9-9732-B5A147E6B26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954909" y="5637883"/>
            <a:ext cx="970500" cy="819357"/>
          </a:xfrm>
          <a:prstGeom prst="rect">
            <a:avLst/>
          </a:prstGeom>
        </p:spPr>
      </p:pic>
      <p:sp>
        <p:nvSpPr>
          <p:cNvPr id="7" name="Espace réservé du numéro de diapositive 4">
            <a:extLst>
              <a:ext uri="{FF2B5EF4-FFF2-40B4-BE49-F238E27FC236}">
                <a16:creationId xmlns:a16="http://schemas.microsoft.com/office/drawing/2014/main" xmlns="" id="{4BF41CDB-EF2C-43B2-BFD5-0C2F1A4FB7F8}"/>
              </a:ext>
            </a:extLst>
          </p:cNvPr>
          <p:cNvSpPr>
            <a:spLocks noGrp="1"/>
          </p:cNvSpPr>
          <p:nvPr>
            <p:ph type="sldNum" sz="quarter" idx="12"/>
          </p:nvPr>
        </p:nvSpPr>
        <p:spPr>
          <a:xfrm>
            <a:off x="8610600" y="6356350"/>
            <a:ext cx="2743200" cy="365125"/>
          </a:xfrm>
        </p:spPr>
        <p:txBody>
          <a:bodyPr/>
          <a:lstStyle/>
          <a:p>
            <a:fld id="{63CB0529-B86E-4039-8ABE-FAB674CD1247}" type="slidenum">
              <a:rPr lang="fr-FR" smtClean="0"/>
              <a:t>1</a:t>
            </a:fld>
            <a:endParaRPr lang="fr-FR" dirty="0"/>
          </a:p>
        </p:txBody>
      </p:sp>
    </p:spTree>
    <p:extLst>
      <p:ext uri="{BB962C8B-B14F-4D97-AF65-F5344CB8AC3E}">
        <p14:creationId xmlns:p14="http://schemas.microsoft.com/office/powerpoint/2010/main" val="2851408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98870"/>
            <a:ext cx="10515600" cy="1325563"/>
          </a:xfrm>
        </p:spPr>
        <p:txBody>
          <a:bodyPr>
            <a:normAutofit/>
          </a:bodyPr>
          <a:lstStyle/>
          <a:p>
            <a:r>
              <a:rPr lang="fr-FR" sz="3600" dirty="0">
                <a:solidFill>
                  <a:schemeClr val="accent5">
                    <a:lumMod val="75000"/>
                  </a:schemeClr>
                </a:solidFill>
                <a:latin typeface="Arial" panose="020B0604020202020204" pitchFamily="34" charset="0"/>
                <a:cs typeface="Arial" panose="020B0604020202020204" pitchFamily="34" charset="0"/>
              </a:rPr>
              <a:t>Sélection et modalités d’accompagnement</a:t>
            </a:r>
          </a:p>
        </p:txBody>
      </p:sp>
      <p:sp>
        <p:nvSpPr>
          <p:cNvPr id="3" name="Espace réservé du contenu 2"/>
          <p:cNvSpPr>
            <a:spLocks noGrp="1"/>
          </p:cNvSpPr>
          <p:nvPr>
            <p:ph idx="1"/>
          </p:nvPr>
        </p:nvSpPr>
        <p:spPr>
          <a:xfrm>
            <a:off x="541317" y="1524433"/>
            <a:ext cx="10515600" cy="4674486"/>
          </a:xfrm>
        </p:spPr>
        <p:txBody>
          <a:bodyPr>
            <a:noAutofit/>
          </a:bodyPr>
          <a:lstStyle/>
          <a:p>
            <a:pPr marL="0" indent="0" algn="just">
              <a:buNone/>
            </a:pPr>
            <a:r>
              <a:rPr lang="fr-FR" sz="1800" u="sng" dirty="0">
                <a:latin typeface="Arial" panose="020B0604020202020204" pitchFamily="34" charset="0"/>
                <a:cs typeface="Arial" panose="020B0604020202020204" pitchFamily="34" charset="0"/>
              </a:rPr>
              <a:t>Les projets sélectionnés</a:t>
            </a:r>
            <a:r>
              <a:rPr lang="fr-FR" sz="1800" dirty="0">
                <a:latin typeface="Arial" panose="020B0604020202020204" pitchFamily="34" charset="0"/>
                <a:cs typeface="Arial" panose="020B0604020202020204" pitchFamily="34" charset="0"/>
              </a:rPr>
              <a:t> </a:t>
            </a:r>
            <a:r>
              <a:rPr lang="fr-FR" sz="1800" b="1" dirty="0">
                <a:latin typeface="Arial" panose="020B0604020202020204" pitchFamily="34" charset="0"/>
                <a:cs typeface="Arial" panose="020B0604020202020204" pitchFamily="34" charset="0"/>
              </a:rPr>
              <a:t>:</a:t>
            </a:r>
          </a:p>
          <a:p>
            <a:pPr lvl="1" algn="just"/>
            <a:r>
              <a:rPr lang="fr-FR" sz="1800" b="1" dirty="0">
                <a:latin typeface="Arial" panose="020B0604020202020204" pitchFamily="34" charset="0"/>
                <a:cs typeface="Arial" panose="020B0604020202020204" pitchFamily="34" charset="0"/>
              </a:rPr>
              <a:t>par la DR ADEME, </a:t>
            </a:r>
          </a:p>
          <a:p>
            <a:pPr lvl="1" algn="just"/>
            <a:r>
              <a:rPr lang="fr-FR" sz="1800" b="1" dirty="0">
                <a:latin typeface="Arial" panose="020B0604020202020204" pitchFamily="34" charset="0"/>
                <a:cs typeface="Arial" panose="020B0604020202020204" pitchFamily="34" charset="0"/>
              </a:rPr>
              <a:t>par </a:t>
            </a:r>
            <a:r>
              <a:rPr lang="fr-FR" sz="1800" b="1" dirty="0" err="1">
                <a:latin typeface="Arial" panose="020B0604020202020204" pitchFamily="34" charset="0"/>
                <a:cs typeface="Arial" panose="020B0604020202020204" pitchFamily="34" charset="0"/>
              </a:rPr>
              <a:t>Citeo</a:t>
            </a:r>
            <a:r>
              <a:rPr lang="fr-FR" sz="1800" b="1" dirty="0">
                <a:latin typeface="Arial" panose="020B0604020202020204" pitchFamily="34" charset="0"/>
                <a:cs typeface="Arial" panose="020B0604020202020204" pitchFamily="34" charset="0"/>
              </a:rPr>
              <a:t> </a:t>
            </a:r>
          </a:p>
          <a:p>
            <a:pPr marL="457200" lvl="1" indent="0" algn="just">
              <a:buNone/>
            </a:pPr>
            <a:r>
              <a:rPr lang="fr-FR" sz="1800" b="1" dirty="0">
                <a:latin typeface="Arial" panose="020B0604020202020204" pitchFamily="34" charset="0"/>
                <a:cs typeface="Arial" panose="020B0604020202020204" pitchFamily="34" charset="0"/>
              </a:rPr>
              <a:t>ou</a:t>
            </a:r>
          </a:p>
          <a:p>
            <a:pPr lvl="1" algn="just"/>
            <a:r>
              <a:rPr lang="fr-FR" sz="1800" b="1" dirty="0">
                <a:latin typeface="Arial" panose="020B0604020202020204" pitchFamily="34" charset="0"/>
                <a:cs typeface="Arial" panose="020B0604020202020204" pitchFamily="34" charset="0"/>
              </a:rPr>
              <a:t>par les deux</a:t>
            </a:r>
          </a:p>
          <a:p>
            <a:pPr marL="457200" lvl="1" indent="0" algn="just">
              <a:buNone/>
            </a:pPr>
            <a:endParaRPr lang="fr-FR" sz="1800" b="1" dirty="0">
              <a:latin typeface="Arial" panose="020B0604020202020204" pitchFamily="34" charset="0"/>
              <a:cs typeface="Arial" panose="020B0604020202020204" pitchFamily="34" charset="0"/>
            </a:endParaRPr>
          </a:p>
          <a:p>
            <a:pPr algn="just"/>
            <a:r>
              <a:rPr lang="fr-FR" sz="1800" dirty="0">
                <a:latin typeface="Arial" panose="020B0604020202020204" pitchFamily="34" charset="0"/>
                <a:cs typeface="Arial" panose="020B0604020202020204" pitchFamily="34" charset="0"/>
              </a:rPr>
              <a:t>La sélection des projets et le montant des aides allouées : </a:t>
            </a:r>
            <a:r>
              <a:rPr lang="fr-FR" sz="1800" b="1" dirty="0">
                <a:latin typeface="Arial" panose="020B0604020202020204" pitchFamily="34" charset="0"/>
                <a:cs typeface="Arial" panose="020B0604020202020204" pitchFamily="34" charset="0"/>
              </a:rPr>
              <a:t>au regard des priorités stratégiques et disponibilités budgétaires de l’ADEME et de </a:t>
            </a:r>
            <a:r>
              <a:rPr lang="fr-FR" sz="1800" b="1" dirty="0" err="1">
                <a:latin typeface="Arial" panose="020B0604020202020204" pitchFamily="34" charset="0"/>
                <a:cs typeface="Arial" panose="020B0604020202020204" pitchFamily="34" charset="0"/>
              </a:rPr>
              <a:t>Citeo</a:t>
            </a:r>
            <a:r>
              <a:rPr lang="fr-FR" sz="1800" b="1" dirty="0">
                <a:latin typeface="Arial" panose="020B0604020202020204" pitchFamily="34" charset="0"/>
                <a:cs typeface="Arial" panose="020B0604020202020204" pitchFamily="34" charset="0"/>
              </a:rPr>
              <a:t>.</a:t>
            </a:r>
          </a:p>
          <a:p>
            <a:pPr marL="457200" lvl="1" indent="0" algn="just">
              <a:buNone/>
            </a:pPr>
            <a:endParaRPr lang="fr-FR" sz="1800" dirty="0">
              <a:latin typeface="Arial" panose="020B0604020202020204" pitchFamily="34" charset="0"/>
              <a:cs typeface="Arial" panose="020B0604020202020204" pitchFamily="34" charset="0"/>
            </a:endParaRPr>
          </a:p>
          <a:p>
            <a:pPr algn="just"/>
            <a:r>
              <a:rPr lang="fr-FR" sz="1800" dirty="0">
                <a:latin typeface="Arial" panose="020B0604020202020204" pitchFamily="34" charset="0"/>
                <a:cs typeface="Arial" panose="020B0604020202020204" pitchFamily="34" charset="0"/>
              </a:rPr>
              <a:t>Les modalités de financement appliquées </a:t>
            </a:r>
            <a:r>
              <a:rPr lang="fr-FR" sz="1800" b="1" dirty="0">
                <a:latin typeface="Arial" panose="020B0604020202020204" pitchFamily="34" charset="0"/>
                <a:cs typeface="Arial" panose="020B0604020202020204" pitchFamily="34" charset="0"/>
              </a:rPr>
              <a:t>suivront les règles d’attribution propres à chaque organisme financeur. </a:t>
            </a:r>
            <a:r>
              <a:rPr lang="fr-FR" sz="1800" dirty="0">
                <a:latin typeface="Arial" panose="020B0604020202020204" pitchFamily="34" charset="0"/>
                <a:cs typeface="Arial" panose="020B0604020202020204" pitchFamily="34" charset="0"/>
              </a:rPr>
              <a:t>Pour Citeo : dans la limite de 50% des coûts totaux envisagés. </a:t>
            </a:r>
            <a:endParaRPr lang="fr-FR" sz="1800" b="1" dirty="0">
              <a:latin typeface="Arial" panose="020B0604020202020204" pitchFamily="34" charset="0"/>
              <a:cs typeface="Arial" panose="020B0604020202020204" pitchFamily="34" charset="0"/>
            </a:endParaRPr>
          </a:p>
          <a:p>
            <a:pPr marL="0" indent="0" algn="just">
              <a:buNone/>
            </a:pPr>
            <a:endParaRPr lang="fr-FR" sz="1800" dirty="0">
              <a:latin typeface="Arial" panose="020B0604020202020204" pitchFamily="34" charset="0"/>
              <a:cs typeface="Arial" panose="020B0604020202020204" pitchFamily="34" charset="0"/>
            </a:endParaRPr>
          </a:p>
          <a:p>
            <a:pPr algn="just"/>
            <a:r>
              <a:rPr lang="fr-FR" sz="1800" dirty="0">
                <a:latin typeface="Arial" panose="020B0604020202020204" pitchFamily="34" charset="0"/>
                <a:cs typeface="Arial" panose="020B0604020202020204" pitchFamily="34" charset="0"/>
              </a:rPr>
              <a:t>Cas d’un projet sélectionné et soutenu à la fois par </a:t>
            </a:r>
            <a:r>
              <a:rPr lang="fr-FR" sz="1800" dirty="0" err="1">
                <a:latin typeface="Arial" panose="020B0604020202020204" pitchFamily="34" charset="0"/>
                <a:cs typeface="Arial" panose="020B0604020202020204" pitchFamily="34" charset="0"/>
              </a:rPr>
              <a:t>Citeo</a:t>
            </a:r>
            <a:r>
              <a:rPr lang="fr-FR" sz="1800" dirty="0">
                <a:latin typeface="Arial" panose="020B0604020202020204" pitchFamily="34" charset="0"/>
                <a:cs typeface="Arial" panose="020B0604020202020204" pitchFamily="34" charset="0"/>
              </a:rPr>
              <a:t> et par l’ADEME : </a:t>
            </a:r>
            <a:r>
              <a:rPr lang="fr-FR" sz="1800" b="1" dirty="0">
                <a:latin typeface="Arial" panose="020B0604020202020204" pitchFamily="34" charset="0"/>
                <a:cs typeface="Arial" panose="020B0604020202020204" pitchFamily="34" charset="0"/>
              </a:rPr>
              <a:t>contractualisation distincte : ADEME/porteur d’une part et CITEO/porteur d’autre part.</a:t>
            </a:r>
            <a:endParaRPr lang="fr-FR" sz="1800" dirty="0">
              <a:latin typeface="Arial" panose="020B0604020202020204" pitchFamily="34" charset="0"/>
              <a:cs typeface="Arial" panose="020B0604020202020204" pitchFamily="34" charset="0"/>
            </a:endParaRPr>
          </a:p>
          <a:p>
            <a:pPr algn="just"/>
            <a:endParaRPr lang="fr-F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2203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707F926-8E64-4583-964D-2C78DB7C645E}"/>
              </a:ext>
            </a:extLst>
          </p:cNvPr>
          <p:cNvSpPr>
            <a:spLocks noGrp="1"/>
          </p:cNvSpPr>
          <p:nvPr>
            <p:ph type="title"/>
          </p:nvPr>
        </p:nvSpPr>
        <p:spPr/>
        <p:txBody>
          <a:bodyPr/>
          <a:lstStyle/>
          <a:p>
            <a:r>
              <a:rPr lang="fr-FR" dirty="0">
                <a:latin typeface="Arial" panose="020B0604020202020204" pitchFamily="34" charset="0"/>
                <a:cs typeface="Arial" panose="020B0604020202020204" pitchFamily="34" charset="0"/>
              </a:rPr>
              <a:t>Contenu</a:t>
            </a:r>
          </a:p>
        </p:txBody>
      </p:sp>
      <p:sp>
        <p:nvSpPr>
          <p:cNvPr id="3" name="Espace réservé du contenu 2">
            <a:extLst>
              <a:ext uri="{FF2B5EF4-FFF2-40B4-BE49-F238E27FC236}">
                <a16:creationId xmlns:a16="http://schemas.microsoft.com/office/drawing/2014/main" xmlns="" id="{275194DF-4AF7-49E2-A101-DF428ECD4259}"/>
              </a:ext>
            </a:extLst>
          </p:cNvPr>
          <p:cNvSpPr>
            <a:spLocks noGrp="1"/>
          </p:cNvSpPr>
          <p:nvPr>
            <p:ph idx="1"/>
          </p:nvPr>
        </p:nvSpPr>
        <p:spPr/>
        <p:txBody>
          <a:bodyPr/>
          <a:lstStyle/>
          <a:p>
            <a:pPr marL="514350" indent="-514350">
              <a:buFont typeface="+mj-lt"/>
              <a:buAutoNum type="arabicPeriod"/>
            </a:pPr>
            <a:r>
              <a:rPr lang="fr-FR" dirty="0">
                <a:latin typeface="Arial" panose="020B0604020202020204" pitchFamily="34" charset="0"/>
                <a:cs typeface="Arial" panose="020B0604020202020204" pitchFamily="34" charset="0"/>
              </a:rPr>
              <a:t>Contexte général </a:t>
            </a:r>
          </a:p>
          <a:p>
            <a:pPr marL="514350" indent="-514350">
              <a:buFont typeface="+mj-lt"/>
              <a:buAutoNum type="arabicPeriod"/>
            </a:pPr>
            <a:r>
              <a:rPr lang="fr-FR" dirty="0">
                <a:latin typeface="Arial" panose="020B0604020202020204" pitchFamily="34" charset="0"/>
                <a:cs typeface="Arial" panose="020B0604020202020204" pitchFamily="34" charset="0"/>
              </a:rPr>
              <a:t>Objectifs de l’AMI </a:t>
            </a:r>
          </a:p>
          <a:p>
            <a:pPr marL="514350" indent="-514350">
              <a:buFont typeface="+mj-lt"/>
              <a:buAutoNum type="arabicPeriod"/>
            </a:pPr>
            <a:r>
              <a:rPr lang="fr-FR" dirty="0">
                <a:latin typeface="Arial" panose="020B0604020202020204" pitchFamily="34" charset="0"/>
                <a:cs typeface="Arial" panose="020B0604020202020204" pitchFamily="34" charset="0"/>
              </a:rPr>
              <a:t>Les projets attendus et éligibles </a:t>
            </a:r>
          </a:p>
          <a:p>
            <a:pPr marL="514350" indent="-514350">
              <a:buFont typeface="+mj-lt"/>
              <a:buAutoNum type="arabicPeriod"/>
            </a:pPr>
            <a:r>
              <a:rPr lang="fr-FR" dirty="0">
                <a:latin typeface="Arial" panose="020B0604020202020204" pitchFamily="34" charset="0"/>
                <a:cs typeface="Arial" panose="020B0604020202020204" pitchFamily="34" charset="0"/>
              </a:rPr>
              <a:t>Les modalités de candidature (fonctionnement et calendrier)</a:t>
            </a:r>
          </a:p>
          <a:p>
            <a:pPr marL="514350" indent="-514350">
              <a:buFont typeface="+mj-lt"/>
              <a:buAutoNum type="arabicPeriod"/>
            </a:pPr>
            <a:r>
              <a:rPr lang="fr-FR" dirty="0">
                <a:latin typeface="Arial" panose="020B0604020202020204" pitchFamily="34" charset="0"/>
                <a:cs typeface="Arial" panose="020B0604020202020204" pitchFamily="34" charset="0"/>
              </a:rPr>
              <a:t>Pour plus de renseignements : lien URL + email </a:t>
            </a:r>
          </a:p>
        </p:txBody>
      </p:sp>
      <p:sp>
        <p:nvSpPr>
          <p:cNvPr id="4" name="Espace réservé du numéro de diapositive 4">
            <a:extLst>
              <a:ext uri="{FF2B5EF4-FFF2-40B4-BE49-F238E27FC236}">
                <a16:creationId xmlns:a16="http://schemas.microsoft.com/office/drawing/2014/main" xmlns="" id="{83D76805-481A-41A4-925D-2EB0FC927822}"/>
              </a:ext>
            </a:extLst>
          </p:cNvPr>
          <p:cNvSpPr>
            <a:spLocks noGrp="1"/>
          </p:cNvSpPr>
          <p:nvPr>
            <p:ph type="sldNum" sz="quarter" idx="12"/>
          </p:nvPr>
        </p:nvSpPr>
        <p:spPr>
          <a:xfrm>
            <a:off x="8610600" y="6356350"/>
            <a:ext cx="2743200" cy="365125"/>
          </a:xfrm>
        </p:spPr>
        <p:txBody>
          <a:bodyPr/>
          <a:lstStyle/>
          <a:p>
            <a:fld id="{63CB0529-B86E-4039-8ABE-FAB674CD1247}" type="slidenum">
              <a:rPr lang="fr-FR" smtClean="0"/>
              <a:t>2</a:t>
            </a:fld>
            <a:endParaRPr lang="fr-FR" dirty="0"/>
          </a:p>
        </p:txBody>
      </p:sp>
    </p:spTree>
    <p:extLst>
      <p:ext uri="{BB962C8B-B14F-4D97-AF65-F5344CB8AC3E}">
        <p14:creationId xmlns:p14="http://schemas.microsoft.com/office/powerpoint/2010/main" val="3266637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707F926-8E64-4583-964D-2C78DB7C645E}"/>
              </a:ext>
            </a:extLst>
          </p:cNvPr>
          <p:cNvSpPr>
            <a:spLocks noGrp="1"/>
          </p:cNvSpPr>
          <p:nvPr>
            <p:ph type="title"/>
          </p:nvPr>
        </p:nvSpPr>
        <p:spPr>
          <a:xfrm>
            <a:off x="826325" y="109462"/>
            <a:ext cx="10882746" cy="1325563"/>
          </a:xfrm>
        </p:spPr>
        <p:txBody>
          <a:bodyPr>
            <a:noAutofit/>
          </a:bodyPr>
          <a:lstStyle/>
          <a:p>
            <a:r>
              <a:rPr lang="fr-FR" sz="3200" dirty="0">
                <a:solidFill>
                  <a:schemeClr val="accent5">
                    <a:lumMod val="75000"/>
                  </a:schemeClr>
                </a:solidFill>
                <a:latin typeface="Arial" panose="020B0604020202020204" pitchFamily="34" charset="0"/>
                <a:cs typeface="Arial" panose="020B0604020202020204" pitchFamily="34" charset="0"/>
              </a:rPr>
              <a:t>Contexte et enjeux </a:t>
            </a:r>
          </a:p>
        </p:txBody>
      </p:sp>
      <p:sp>
        <p:nvSpPr>
          <p:cNvPr id="3" name="Espace réservé du contenu 2">
            <a:extLst>
              <a:ext uri="{FF2B5EF4-FFF2-40B4-BE49-F238E27FC236}">
                <a16:creationId xmlns:a16="http://schemas.microsoft.com/office/drawing/2014/main" xmlns="" id="{275194DF-4AF7-49E2-A101-DF428ECD4259}"/>
              </a:ext>
            </a:extLst>
          </p:cNvPr>
          <p:cNvSpPr>
            <a:spLocks noGrp="1"/>
          </p:cNvSpPr>
          <p:nvPr>
            <p:ph idx="1"/>
          </p:nvPr>
        </p:nvSpPr>
        <p:spPr>
          <a:xfrm>
            <a:off x="7517081" y="2005041"/>
            <a:ext cx="4086100" cy="3027735"/>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fr-FR" dirty="0">
                <a:latin typeface="Arial" panose="020B0604020202020204" pitchFamily="34" charset="0"/>
                <a:cs typeface="Arial" panose="020B0604020202020204" pitchFamily="34" charset="0"/>
              </a:rPr>
              <a:t>Définition</a:t>
            </a:r>
          </a:p>
          <a:p>
            <a:pPr marL="0" indent="0">
              <a:buNone/>
            </a:pPr>
            <a:endParaRPr lang="fr-FR" dirty="0">
              <a:latin typeface="Arial" panose="020B0604020202020204" pitchFamily="34" charset="0"/>
              <a:cs typeface="Arial" panose="020B0604020202020204" pitchFamily="34" charset="0"/>
            </a:endParaRPr>
          </a:p>
          <a:p>
            <a:pPr marL="0" indent="0" algn="just">
              <a:spcAft>
                <a:spcPts val="0"/>
              </a:spcAft>
              <a:buNone/>
            </a:pPr>
            <a:r>
              <a:rPr lang="fr-FR" sz="1800" b="1" dirty="0">
                <a:latin typeface="Arial" panose="020B0604020202020204" pitchFamily="34" charset="0"/>
                <a:ea typeface="Calibri" panose="020F0502020204030204" pitchFamily="34" charset="0"/>
                <a:cs typeface="Arial" panose="020B0604020202020204" pitchFamily="34" charset="0"/>
              </a:rPr>
              <a:t>Les dispositifs de réemploi d’emballages</a:t>
            </a:r>
            <a:r>
              <a:rPr lang="fr-FR" sz="1800" dirty="0">
                <a:latin typeface="Arial" panose="020B0604020202020204" pitchFamily="34" charset="0"/>
                <a:ea typeface="Calibri" panose="020F0502020204030204" pitchFamily="34" charset="0"/>
                <a:cs typeface="Arial" panose="020B0604020202020204" pitchFamily="34" charset="0"/>
              </a:rPr>
              <a:t> désignent toutes les opérations (collecte, logistique, lavage) qui permettent à un emballage d’être utilisé de nouveau pour un usage identique (ré-remplissage) à celui pour lequel il avait été conçu. </a:t>
            </a:r>
          </a:p>
          <a:p>
            <a:pPr marL="0" indent="0">
              <a:buNone/>
            </a:pPr>
            <a:endParaRPr lang="fr-FR" sz="1800" dirty="0">
              <a:latin typeface="Arial" panose="020B0604020202020204" pitchFamily="34" charset="0"/>
              <a:cs typeface="Arial" panose="020B0604020202020204" pitchFamily="34" charset="0"/>
            </a:endParaRPr>
          </a:p>
        </p:txBody>
      </p:sp>
      <p:sp>
        <p:nvSpPr>
          <p:cNvPr id="4" name="Espace réservé du numéro de diapositive 4">
            <a:extLst>
              <a:ext uri="{FF2B5EF4-FFF2-40B4-BE49-F238E27FC236}">
                <a16:creationId xmlns:a16="http://schemas.microsoft.com/office/drawing/2014/main" xmlns="" id="{75740784-4C35-4AD5-AA5B-3EE604DE50AF}"/>
              </a:ext>
            </a:extLst>
          </p:cNvPr>
          <p:cNvSpPr>
            <a:spLocks noGrp="1"/>
          </p:cNvSpPr>
          <p:nvPr>
            <p:ph type="sldNum" sz="quarter" idx="12"/>
          </p:nvPr>
        </p:nvSpPr>
        <p:spPr>
          <a:xfrm>
            <a:off x="8610600" y="6356350"/>
            <a:ext cx="2743200" cy="365125"/>
          </a:xfrm>
        </p:spPr>
        <p:txBody>
          <a:bodyPr/>
          <a:lstStyle/>
          <a:p>
            <a:fld id="{63CB0529-B86E-4039-8ABE-FAB674CD1247}" type="slidenum">
              <a:rPr lang="fr-FR" smtClean="0"/>
              <a:t>3</a:t>
            </a:fld>
            <a:endParaRPr lang="fr-FR" dirty="0"/>
          </a:p>
        </p:txBody>
      </p:sp>
      <p:sp>
        <p:nvSpPr>
          <p:cNvPr id="6" name="Rectangle 5"/>
          <p:cNvSpPr/>
          <p:nvPr/>
        </p:nvSpPr>
        <p:spPr>
          <a:xfrm>
            <a:off x="609850" y="1397510"/>
            <a:ext cx="6596168" cy="4678204"/>
          </a:xfrm>
          <a:prstGeom prst="rect">
            <a:avLst/>
          </a:prstGeom>
        </p:spPr>
        <p:txBody>
          <a:bodyPr wrap="square">
            <a:spAutoFit/>
          </a:bodyPr>
          <a:lstStyle/>
          <a:p>
            <a:pPr algn="just"/>
            <a:r>
              <a:rPr lang="fr-FR" dirty="0">
                <a:solidFill>
                  <a:schemeClr val="dk1"/>
                </a:solidFill>
                <a:latin typeface="Arial" panose="020B0604020202020204" pitchFamily="34" charset="0"/>
                <a:cs typeface="Arial" panose="020B0604020202020204" pitchFamily="34" charset="0"/>
              </a:rPr>
              <a:t>La priorité face aux enjeux climatiques est de trouver des solutions écologiques et durables pour réduire les impacts liés à nos modes de consommation, notamment la pression sur les ressources et matières. </a:t>
            </a:r>
          </a:p>
          <a:p>
            <a:pPr algn="just"/>
            <a:r>
              <a:rPr lang="fr-FR" dirty="0">
                <a:solidFill>
                  <a:schemeClr val="dk1"/>
                </a:solidFill>
                <a:latin typeface="Arial" panose="020B0604020202020204" pitchFamily="34" charset="0"/>
                <a:ea typeface="Calibri" panose="020F0502020204030204" pitchFamily="34" charset="0"/>
                <a:cs typeface="Arial" panose="020B0604020202020204" pitchFamily="34" charset="0"/>
              </a:rPr>
              <a:t>Cette priorité est aujourd’hui reprise par les politiques publiques et les objectifs en matière de prévention des déchets (PNPD, LTECV, FREC).</a:t>
            </a:r>
          </a:p>
          <a:p>
            <a:pPr algn="just"/>
            <a:endParaRPr lang="fr-FR" dirty="0">
              <a:solidFill>
                <a:schemeClr val="dk1"/>
              </a:solidFill>
              <a:latin typeface="Arial" panose="020B0604020202020204" pitchFamily="34" charset="0"/>
              <a:ea typeface="Calibri" panose="020F0502020204030204" pitchFamily="34" charset="0"/>
              <a:cs typeface="Arial" panose="020B0604020202020204" pitchFamily="34" charset="0"/>
            </a:endParaRPr>
          </a:p>
          <a:p>
            <a:pPr algn="just"/>
            <a:r>
              <a:rPr lang="fr-FR" dirty="0">
                <a:solidFill>
                  <a:schemeClr val="dk1"/>
                </a:solidFill>
                <a:latin typeface="Arial" panose="020B0604020202020204" pitchFamily="34" charset="0"/>
                <a:cs typeface="Arial" panose="020B0604020202020204" pitchFamily="34" charset="0"/>
              </a:rPr>
              <a:t>Le réemploi des emballages (avec consigne) fait partie des leviers pour y arriver et présente, sous certaines conditions, un grand intérêt en terme de performance environnementale et économique. Cette solution de gestion des emballages : </a:t>
            </a:r>
            <a:r>
              <a:rPr lang="fr-FR" dirty="0">
                <a:solidFill>
                  <a:schemeClr val="dk1"/>
                </a:solidFill>
                <a:latin typeface="Arial" panose="020B0604020202020204" pitchFamily="34" charset="0"/>
                <a:ea typeface="Calibri" panose="020F0502020204030204" pitchFamily="34" charset="0"/>
                <a:cs typeface="Arial" panose="020B0604020202020204" pitchFamily="34" charset="0"/>
              </a:rPr>
              <a:t> </a:t>
            </a:r>
          </a:p>
          <a:p>
            <a:pPr algn="just">
              <a:spcBef>
                <a:spcPts val="600"/>
              </a:spcBef>
            </a:pPr>
            <a:r>
              <a:rPr lang="fr-FR" dirty="0">
                <a:solidFill>
                  <a:schemeClr val="dk1"/>
                </a:solidFill>
                <a:latin typeface="Arial" panose="020B0604020202020204" pitchFamily="34" charset="0"/>
                <a:ea typeface="Calibri" panose="020F0502020204030204" pitchFamily="34" charset="0"/>
                <a:cs typeface="Arial" panose="020B0604020202020204" pitchFamily="34" charset="0"/>
              </a:rPr>
              <a:t>- pour la vente de boisson en circuit professionnel « </a:t>
            </a:r>
            <a:r>
              <a:rPr lang="fr-FR" dirty="0" err="1">
                <a:solidFill>
                  <a:schemeClr val="dk1"/>
                </a:solidFill>
                <a:latin typeface="Arial" panose="020B0604020202020204" pitchFamily="34" charset="0"/>
                <a:ea typeface="Calibri" panose="020F0502020204030204" pitchFamily="34" charset="0"/>
                <a:cs typeface="Arial" panose="020B0604020202020204" pitchFamily="34" charset="0"/>
              </a:rPr>
              <a:t>BtoB</a:t>
            </a:r>
            <a:r>
              <a:rPr lang="fr-FR" dirty="0">
                <a:solidFill>
                  <a:schemeClr val="dk1"/>
                </a:solidFill>
                <a:latin typeface="Arial" panose="020B0604020202020204" pitchFamily="34" charset="0"/>
                <a:ea typeface="Calibri" panose="020F0502020204030204" pitchFamily="34" charset="0"/>
                <a:cs typeface="Arial" panose="020B0604020202020204" pitchFamily="34" charset="0"/>
              </a:rPr>
              <a:t> » (Café, Hôtel, Restaurant) ; </a:t>
            </a:r>
          </a:p>
          <a:p>
            <a:pPr algn="just">
              <a:spcBef>
                <a:spcPts val="600"/>
              </a:spcBef>
            </a:pPr>
            <a:r>
              <a:rPr lang="fr-FR" dirty="0">
                <a:solidFill>
                  <a:schemeClr val="dk1"/>
                </a:solidFill>
                <a:latin typeface="Arial" panose="020B0604020202020204" pitchFamily="34" charset="0"/>
                <a:ea typeface="Calibri" panose="020F0502020204030204" pitchFamily="34" charset="0"/>
                <a:cs typeface="Arial" panose="020B0604020202020204" pitchFamily="34" charset="0"/>
              </a:rPr>
              <a:t>- en « BtoC » de façon très locale à l’initiative de certains producteurs (majoritairement dans le secteur de la boisson).</a:t>
            </a:r>
          </a:p>
        </p:txBody>
      </p:sp>
    </p:spTree>
    <p:extLst>
      <p:ext uri="{BB962C8B-B14F-4D97-AF65-F5344CB8AC3E}">
        <p14:creationId xmlns:p14="http://schemas.microsoft.com/office/powerpoint/2010/main" val="3579554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707F926-8E64-4583-964D-2C78DB7C645E}"/>
              </a:ext>
            </a:extLst>
          </p:cNvPr>
          <p:cNvSpPr>
            <a:spLocks noGrp="1"/>
          </p:cNvSpPr>
          <p:nvPr>
            <p:ph type="title"/>
          </p:nvPr>
        </p:nvSpPr>
        <p:spPr>
          <a:xfrm>
            <a:off x="838200" y="365125"/>
            <a:ext cx="10882746" cy="1325563"/>
          </a:xfrm>
        </p:spPr>
        <p:txBody>
          <a:bodyPr>
            <a:noAutofit/>
          </a:bodyPr>
          <a:lstStyle/>
          <a:p>
            <a:r>
              <a:rPr lang="fr-FR" sz="3200" dirty="0">
                <a:solidFill>
                  <a:schemeClr val="accent5">
                    <a:lumMod val="75000"/>
                  </a:schemeClr>
                </a:solidFill>
                <a:latin typeface="Arial" panose="020B0604020202020204" pitchFamily="34" charset="0"/>
                <a:cs typeface="Arial" panose="020B0604020202020204" pitchFamily="34" charset="0"/>
              </a:rPr>
              <a:t>Un AMI pour développer des dispositifs performants de réemploi d’emballages en verre </a:t>
            </a:r>
          </a:p>
        </p:txBody>
      </p:sp>
      <p:sp>
        <p:nvSpPr>
          <p:cNvPr id="4" name="Espace réservé du numéro de diapositive 4">
            <a:extLst>
              <a:ext uri="{FF2B5EF4-FFF2-40B4-BE49-F238E27FC236}">
                <a16:creationId xmlns:a16="http://schemas.microsoft.com/office/drawing/2014/main" xmlns="" id="{75740784-4C35-4AD5-AA5B-3EE604DE50AF}"/>
              </a:ext>
            </a:extLst>
          </p:cNvPr>
          <p:cNvSpPr>
            <a:spLocks noGrp="1"/>
          </p:cNvSpPr>
          <p:nvPr>
            <p:ph type="sldNum" sz="quarter" idx="12"/>
          </p:nvPr>
        </p:nvSpPr>
        <p:spPr>
          <a:xfrm>
            <a:off x="8610600" y="6356350"/>
            <a:ext cx="2743200" cy="365125"/>
          </a:xfrm>
        </p:spPr>
        <p:txBody>
          <a:bodyPr/>
          <a:lstStyle/>
          <a:p>
            <a:fld id="{63CB0529-B86E-4039-8ABE-FAB674CD1247}" type="slidenum">
              <a:rPr lang="fr-FR" smtClean="0"/>
              <a:t>4</a:t>
            </a:fld>
            <a:endParaRPr lang="fr-FR" dirty="0"/>
          </a:p>
        </p:txBody>
      </p:sp>
      <p:sp>
        <p:nvSpPr>
          <p:cNvPr id="7" name="Espace réservé du contenu 6">
            <a:extLst>
              <a:ext uri="{FF2B5EF4-FFF2-40B4-BE49-F238E27FC236}">
                <a16:creationId xmlns:a16="http://schemas.microsoft.com/office/drawing/2014/main" xmlns="" id="{682FBB01-799C-40DA-80CD-0ACCE4CDEDF5}"/>
              </a:ext>
            </a:extLst>
          </p:cNvPr>
          <p:cNvSpPr>
            <a:spLocks noGrp="1"/>
          </p:cNvSpPr>
          <p:nvPr>
            <p:ph idx="1"/>
          </p:nvPr>
        </p:nvSpPr>
        <p:spPr>
          <a:xfrm>
            <a:off x="838200" y="1825625"/>
            <a:ext cx="10515600" cy="1748848"/>
          </a:xfrm>
        </p:spPr>
        <p:txBody>
          <a:bodyPr>
            <a:normAutofit fontScale="92500" lnSpcReduction="20000"/>
          </a:bodyPr>
          <a:lstStyle/>
          <a:p>
            <a:pPr marL="0" indent="0" algn="just">
              <a:buNone/>
            </a:pPr>
            <a:r>
              <a:rPr lang="fr-FR" sz="2000" dirty="0">
                <a:latin typeface="Arial" panose="020B0604020202020204" pitchFamily="34" charset="0"/>
                <a:cs typeface="Arial" panose="020B0604020202020204" pitchFamily="34" charset="0"/>
              </a:rPr>
              <a:t>L’ADEME et Citeo proposent à travers cet AMI aussi bien un soutien technique (diagnostic, faisabilité, écoconception) qu’un soutien à l’investissement en tenant compte des recommandations publiées fin 2018</a:t>
            </a:r>
          </a:p>
          <a:p>
            <a:pPr marL="0" indent="0" algn="just">
              <a:buNone/>
            </a:pPr>
            <a:r>
              <a:rPr lang="fr-FR" sz="2000" dirty="0">
                <a:latin typeface="Arial" panose="020B0604020202020204" pitchFamily="34" charset="0"/>
                <a:cs typeface="Arial" panose="020B0604020202020204" pitchFamily="34" charset="0"/>
              </a:rPr>
              <a:t>&gt; Présentation de l’AMI : </a:t>
            </a:r>
            <a:r>
              <a:rPr lang="fr-FR" sz="2000" dirty="0">
                <a:latin typeface="Arial" panose="020B0604020202020204" pitchFamily="34" charset="0"/>
                <a:cs typeface="Arial" panose="020B0604020202020204" pitchFamily="34" charset="0"/>
                <a:hlinkClick r:id="rId3"/>
              </a:rPr>
              <a:t>ici</a:t>
            </a:r>
            <a:endParaRPr lang="fr-FR" sz="2000" dirty="0">
              <a:latin typeface="Arial" panose="020B0604020202020204" pitchFamily="34" charset="0"/>
              <a:cs typeface="Arial" panose="020B0604020202020204" pitchFamily="34" charset="0"/>
            </a:endParaRPr>
          </a:p>
          <a:p>
            <a:pPr marL="0" indent="0" algn="just">
              <a:buNone/>
            </a:pPr>
            <a:endParaRPr lang="fr-FR" sz="2000" dirty="0">
              <a:latin typeface="Arial" panose="020B0604020202020204" pitchFamily="34" charset="0"/>
              <a:cs typeface="Arial" panose="020B0604020202020204" pitchFamily="34" charset="0"/>
            </a:endParaRPr>
          </a:p>
          <a:p>
            <a:pPr marL="0" indent="0" algn="just">
              <a:buNone/>
            </a:pPr>
            <a:r>
              <a:rPr lang="fr-FR" sz="2400" b="1" dirty="0">
                <a:latin typeface="Arial" panose="020B0604020202020204" pitchFamily="34" charset="0"/>
                <a:cs typeface="Arial" panose="020B0604020202020204" pitchFamily="34" charset="0"/>
              </a:rPr>
              <a:t>Les objectifs de l’AMI </a:t>
            </a:r>
            <a:r>
              <a:rPr lang="fr-FR" sz="2000" b="1" dirty="0">
                <a:latin typeface="Arial" panose="020B0604020202020204" pitchFamily="34" charset="0"/>
                <a:cs typeface="Arial" panose="020B0604020202020204" pitchFamily="34" charset="0"/>
              </a:rPr>
              <a:t>: </a:t>
            </a:r>
          </a:p>
        </p:txBody>
      </p:sp>
      <p:sp>
        <p:nvSpPr>
          <p:cNvPr id="8" name="Espace réservé du contenu 1">
            <a:extLst>
              <a:ext uri="{FF2B5EF4-FFF2-40B4-BE49-F238E27FC236}">
                <a16:creationId xmlns:a16="http://schemas.microsoft.com/office/drawing/2014/main" xmlns="" id="{97584066-352A-492B-A7A1-8F191651CF83}"/>
              </a:ext>
            </a:extLst>
          </p:cNvPr>
          <p:cNvSpPr>
            <a:spLocks noGrp="1"/>
          </p:cNvSpPr>
          <p:nvPr/>
        </p:nvSpPr>
        <p:spPr>
          <a:xfrm>
            <a:off x="838200" y="4577149"/>
            <a:ext cx="3358341" cy="1748849"/>
          </a:xfrm>
          <a:prstGeom prst="rect">
            <a:avLst/>
          </a:prstGeom>
          <a:solidFill>
            <a:schemeClr val="bg1"/>
          </a:solidFill>
        </p:spPr>
        <p:txBody>
          <a:bodyPr vert="horz" lIns="144000" tIns="144000" rIns="144000" bIns="144000" rtlCol="0">
            <a:normAutofit/>
          </a:bodyPr>
          <a:lstStyle>
            <a:lvl1pPr marL="0" indent="0" algn="l" defTabSz="914400" rtl="0" eaLnBrk="1" latinLnBrk="0" hangingPunct="1">
              <a:lnSpc>
                <a:spcPct val="90000"/>
              </a:lnSpc>
              <a:spcBef>
                <a:spcPts val="1000"/>
              </a:spcBef>
              <a:buFont typeface="Arial"/>
              <a:buNone/>
              <a:defRPr sz="1600" b="1" kern="1200">
                <a:solidFill>
                  <a:schemeClr val="accent1"/>
                </a:solidFill>
                <a:latin typeface="+mn-lt"/>
                <a:ea typeface="+mn-ea"/>
                <a:cs typeface="+mn-cs"/>
              </a:defRPr>
            </a:lvl1pPr>
            <a:lvl2pPr marL="7938" indent="0" algn="l" defTabSz="914400" rtl="0" eaLnBrk="1" latinLnBrk="0" hangingPunct="1">
              <a:lnSpc>
                <a:spcPct val="90000"/>
              </a:lnSpc>
              <a:spcBef>
                <a:spcPts val="500"/>
              </a:spcBef>
              <a:buFont typeface="Arial" panose="020B0604020202020204" pitchFamily="34" charset="0"/>
              <a:buNone/>
              <a:tabLst/>
              <a:defRPr sz="1200" kern="1200">
                <a:solidFill>
                  <a:schemeClr val="tx1"/>
                </a:solidFill>
                <a:latin typeface="+mn-lt"/>
                <a:ea typeface="+mn-ea"/>
                <a:cs typeface="+mn-cs"/>
              </a:defRPr>
            </a:lvl2pPr>
            <a:lvl3pPr marL="357188" indent="-177800" algn="l" defTabSz="914400" rtl="0" eaLnBrk="1" latinLnBrk="0" hangingPunct="1">
              <a:lnSpc>
                <a:spcPct val="90000"/>
              </a:lnSpc>
              <a:spcBef>
                <a:spcPts val="500"/>
              </a:spcBef>
              <a:buFont typeface="Arial" panose="020B0604020202020204" pitchFamily="34" charset="0"/>
              <a:buChar char="•"/>
              <a:tabLst/>
              <a:defRPr sz="1100" kern="1200">
                <a:solidFill>
                  <a:schemeClr val="tx1"/>
                </a:solidFill>
                <a:latin typeface="+mn-lt"/>
                <a:ea typeface="+mn-ea"/>
                <a:cs typeface="+mn-cs"/>
              </a:defRPr>
            </a:lvl3pPr>
            <a:lvl4pPr marL="536575" indent="-179388" algn="l" defTabSz="914400" rtl="0" eaLnBrk="1" latinLnBrk="0" hangingPunct="1">
              <a:lnSpc>
                <a:spcPct val="90000"/>
              </a:lnSpc>
              <a:spcBef>
                <a:spcPts val="500"/>
              </a:spcBef>
              <a:buFont typeface="Arial"/>
              <a:buChar char="•"/>
              <a:tabLst/>
              <a:defRPr sz="1100" kern="1200">
                <a:solidFill>
                  <a:schemeClr val="tx1"/>
                </a:solidFill>
                <a:latin typeface="+mn-lt"/>
                <a:ea typeface="+mn-ea"/>
                <a:cs typeface="+mn-cs"/>
              </a:defRPr>
            </a:lvl4pPr>
            <a:lvl5pPr marL="714375" indent="-177800" algn="l" defTabSz="914400" rtl="0" eaLnBrk="1" latinLnBrk="0" hangingPunct="1">
              <a:lnSpc>
                <a:spcPct val="90000"/>
              </a:lnSpc>
              <a:spcBef>
                <a:spcPts val="500"/>
              </a:spcBef>
              <a:buFont typeface="Arial"/>
              <a:buChar char="•"/>
              <a:tabLst/>
              <a:defRPr sz="1100" kern="1200">
                <a:solidFill>
                  <a:schemeClr val="tx1"/>
                </a:solidFill>
                <a:latin typeface="+mn-lt"/>
                <a:ea typeface="+mn-ea"/>
                <a:cs typeface="+mn-cs"/>
              </a:defRPr>
            </a:lvl5pPr>
            <a:lvl6pPr marL="714375" indent="-17780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6pPr>
            <a:lvl7pPr marL="987425" indent="-27305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fr-FR" sz="2000" dirty="0">
                <a:latin typeface="Arial" panose="020B0604020202020204" pitchFamily="34" charset="0"/>
                <a:cs typeface="Arial" panose="020B0604020202020204" pitchFamily="34" charset="0"/>
              </a:rPr>
              <a:t>Améliorer les dispositifs locaux existants </a:t>
            </a:r>
          </a:p>
        </p:txBody>
      </p:sp>
      <p:sp>
        <p:nvSpPr>
          <p:cNvPr id="11" name="Espace réservé du contenu 1">
            <a:extLst>
              <a:ext uri="{FF2B5EF4-FFF2-40B4-BE49-F238E27FC236}">
                <a16:creationId xmlns:a16="http://schemas.microsoft.com/office/drawing/2014/main" xmlns="" id="{DBDCFA50-BA05-4D07-ADED-F3AEC583ED9F}"/>
              </a:ext>
            </a:extLst>
          </p:cNvPr>
          <p:cNvSpPr>
            <a:spLocks noGrp="1"/>
          </p:cNvSpPr>
          <p:nvPr/>
        </p:nvSpPr>
        <p:spPr>
          <a:xfrm>
            <a:off x="4416829" y="4577149"/>
            <a:ext cx="3358341" cy="1748849"/>
          </a:xfrm>
          <a:prstGeom prst="rect">
            <a:avLst/>
          </a:prstGeom>
          <a:solidFill>
            <a:schemeClr val="bg1"/>
          </a:solidFill>
        </p:spPr>
        <p:txBody>
          <a:bodyPr vert="horz" lIns="144000" tIns="144000" rIns="144000" bIns="144000" rtlCol="0">
            <a:normAutofit/>
          </a:bodyPr>
          <a:lstStyle>
            <a:lvl1pPr marL="0" indent="0" algn="l" defTabSz="914400" rtl="0" eaLnBrk="1" latinLnBrk="0" hangingPunct="1">
              <a:lnSpc>
                <a:spcPct val="90000"/>
              </a:lnSpc>
              <a:spcBef>
                <a:spcPts val="1000"/>
              </a:spcBef>
              <a:buFont typeface="Arial"/>
              <a:buNone/>
              <a:defRPr sz="1600" b="1" kern="1200">
                <a:solidFill>
                  <a:schemeClr val="accent1"/>
                </a:solidFill>
                <a:latin typeface="+mn-lt"/>
                <a:ea typeface="+mn-ea"/>
                <a:cs typeface="+mn-cs"/>
              </a:defRPr>
            </a:lvl1pPr>
            <a:lvl2pPr marL="7938" indent="0" algn="l" defTabSz="914400" rtl="0" eaLnBrk="1" latinLnBrk="0" hangingPunct="1">
              <a:lnSpc>
                <a:spcPct val="90000"/>
              </a:lnSpc>
              <a:spcBef>
                <a:spcPts val="500"/>
              </a:spcBef>
              <a:buFont typeface="Arial" panose="020B0604020202020204" pitchFamily="34" charset="0"/>
              <a:buNone/>
              <a:tabLst/>
              <a:defRPr sz="1200" kern="1200">
                <a:solidFill>
                  <a:schemeClr val="tx1"/>
                </a:solidFill>
                <a:latin typeface="+mn-lt"/>
                <a:ea typeface="+mn-ea"/>
                <a:cs typeface="+mn-cs"/>
              </a:defRPr>
            </a:lvl2pPr>
            <a:lvl3pPr marL="357188" indent="-177800" algn="l" defTabSz="914400" rtl="0" eaLnBrk="1" latinLnBrk="0" hangingPunct="1">
              <a:lnSpc>
                <a:spcPct val="90000"/>
              </a:lnSpc>
              <a:spcBef>
                <a:spcPts val="500"/>
              </a:spcBef>
              <a:buFont typeface="Arial" panose="020B0604020202020204" pitchFamily="34" charset="0"/>
              <a:buChar char="•"/>
              <a:tabLst/>
              <a:defRPr sz="1100" kern="1200">
                <a:solidFill>
                  <a:schemeClr val="tx1"/>
                </a:solidFill>
                <a:latin typeface="+mn-lt"/>
                <a:ea typeface="+mn-ea"/>
                <a:cs typeface="+mn-cs"/>
              </a:defRPr>
            </a:lvl3pPr>
            <a:lvl4pPr marL="536575" indent="-179388" algn="l" defTabSz="914400" rtl="0" eaLnBrk="1" latinLnBrk="0" hangingPunct="1">
              <a:lnSpc>
                <a:spcPct val="90000"/>
              </a:lnSpc>
              <a:spcBef>
                <a:spcPts val="500"/>
              </a:spcBef>
              <a:buFont typeface="Arial"/>
              <a:buChar char="•"/>
              <a:tabLst/>
              <a:defRPr sz="1100" kern="1200">
                <a:solidFill>
                  <a:schemeClr val="tx1"/>
                </a:solidFill>
                <a:latin typeface="+mn-lt"/>
                <a:ea typeface="+mn-ea"/>
                <a:cs typeface="+mn-cs"/>
              </a:defRPr>
            </a:lvl4pPr>
            <a:lvl5pPr marL="714375" indent="-177800" algn="l" defTabSz="914400" rtl="0" eaLnBrk="1" latinLnBrk="0" hangingPunct="1">
              <a:lnSpc>
                <a:spcPct val="90000"/>
              </a:lnSpc>
              <a:spcBef>
                <a:spcPts val="500"/>
              </a:spcBef>
              <a:buFont typeface="Arial"/>
              <a:buChar char="•"/>
              <a:tabLst/>
              <a:defRPr sz="1100" kern="1200">
                <a:solidFill>
                  <a:schemeClr val="tx1"/>
                </a:solidFill>
                <a:latin typeface="+mn-lt"/>
                <a:ea typeface="+mn-ea"/>
                <a:cs typeface="+mn-cs"/>
              </a:defRPr>
            </a:lvl5pPr>
            <a:lvl6pPr marL="714375" indent="-17780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6pPr>
            <a:lvl7pPr marL="987425" indent="-27305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fr-FR" sz="2000" dirty="0">
                <a:latin typeface="Arial" panose="020B0604020202020204" pitchFamily="34" charset="0"/>
                <a:cs typeface="Arial" panose="020B0604020202020204" pitchFamily="34" charset="0"/>
              </a:rPr>
              <a:t>Soutenir les projets permettant la mise sur le marché d’emballages réemployables </a:t>
            </a:r>
          </a:p>
        </p:txBody>
      </p:sp>
      <p:sp>
        <p:nvSpPr>
          <p:cNvPr id="12" name="Espace réservé du contenu 1">
            <a:extLst>
              <a:ext uri="{FF2B5EF4-FFF2-40B4-BE49-F238E27FC236}">
                <a16:creationId xmlns:a16="http://schemas.microsoft.com/office/drawing/2014/main" xmlns="" id="{63E8E5CE-4056-409E-9F4B-A5A9B87BCC5B}"/>
              </a:ext>
            </a:extLst>
          </p:cNvPr>
          <p:cNvSpPr>
            <a:spLocks noGrp="1"/>
          </p:cNvSpPr>
          <p:nvPr/>
        </p:nvSpPr>
        <p:spPr>
          <a:xfrm>
            <a:off x="7829209" y="4577149"/>
            <a:ext cx="3875116" cy="1748849"/>
          </a:xfrm>
          <a:prstGeom prst="rect">
            <a:avLst/>
          </a:prstGeom>
          <a:solidFill>
            <a:schemeClr val="bg1"/>
          </a:solidFill>
        </p:spPr>
        <p:txBody>
          <a:bodyPr vert="horz" lIns="144000" tIns="144000" rIns="144000" bIns="144000" rtlCol="0">
            <a:normAutofit/>
          </a:bodyPr>
          <a:lstStyle>
            <a:lvl1pPr marL="0" indent="0" algn="l" defTabSz="914400" rtl="0" eaLnBrk="1" latinLnBrk="0" hangingPunct="1">
              <a:lnSpc>
                <a:spcPct val="90000"/>
              </a:lnSpc>
              <a:spcBef>
                <a:spcPts val="1000"/>
              </a:spcBef>
              <a:buFont typeface="Arial"/>
              <a:buNone/>
              <a:defRPr sz="1600" b="1" kern="1200">
                <a:solidFill>
                  <a:schemeClr val="accent1"/>
                </a:solidFill>
                <a:latin typeface="+mn-lt"/>
                <a:ea typeface="+mn-ea"/>
                <a:cs typeface="+mn-cs"/>
              </a:defRPr>
            </a:lvl1pPr>
            <a:lvl2pPr marL="7938" indent="0" algn="l" defTabSz="914400" rtl="0" eaLnBrk="1" latinLnBrk="0" hangingPunct="1">
              <a:lnSpc>
                <a:spcPct val="90000"/>
              </a:lnSpc>
              <a:spcBef>
                <a:spcPts val="500"/>
              </a:spcBef>
              <a:buFont typeface="Arial" panose="020B0604020202020204" pitchFamily="34" charset="0"/>
              <a:buNone/>
              <a:tabLst/>
              <a:defRPr sz="1200" kern="1200">
                <a:solidFill>
                  <a:schemeClr val="tx1"/>
                </a:solidFill>
                <a:latin typeface="+mn-lt"/>
                <a:ea typeface="+mn-ea"/>
                <a:cs typeface="+mn-cs"/>
              </a:defRPr>
            </a:lvl2pPr>
            <a:lvl3pPr marL="357188" indent="-177800" algn="l" defTabSz="914400" rtl="0" eaLnBrk="1" latinLnBrk="0" hangingPunct="1">
              <a:lnSpc>
                <a:spcPct val="90000"/>
              </a:lnSpc>
              <a:spcBef>
                <a:spcPts val="500"/>
              </a:spcBef>
              <a:buFont typeface="Arial" panose="020B0604020202020204" pitchFamily="34" charset="0"/>
              <a:buChar char="•"/>
              <a:tabLst/>
              <a:defRPr sz="1100" kern="1200">
                <a:solidFill>
                  <a:schemeClr val="tx1"/>
                </a:solidFill>
                <a:latin typeface="+mn-lt"/>
                <a:ea typeface="+mn-ea"/>
                <a:cs typeface="+mn-cs"/>
              </a:defRPr>
            </a:lvl3pPr>
            <a:lvl4pPr marL="536575" indent="-179388" algn="l" defTabSz="914400" rtl="0" eaLnBrk="1" latinLnBrk="0" hangingPunct="1">
              <a:lnSpc>
                <a:spcPct val="90000"/>
              </a:lnSpc>
              <a:spcBef>
                <a:spcPts val="500"/>
              </a:spcBef>
              <a:buFont typeface="Arial"/>
              <a:buChar char="•"/>
              <a:tabLst/>
              <a:defRPr sz="1100" kern="1200">
                <a:solidFill>
                  <a:schemeClr val="tx1"/>
                </a:solidFill>
                <a:latin typeface="+mn-lt"/>
                <a:ea typeface="+mn-ea"/>
                <a:cs typeface="+mn-cs"/>
              </a:defRPr>
            </a:lvl4pPr>
            <a:lvl5pPr marL="714375" indent="-177800" algn="l" defTabSz="914400" rtl="0" eaLnBrk="1" latinLnBrk="0" hangingPunct="1">
              <a:lnSpc>
                <a:spcPct val="90000"/>
              </a:lnSpc>
              <a:spcBef>
                <a:spcPts val="500"/>
              </a:spcBef>
              <a:buFont typeface="Arial"/>
              <a:buChar char="•"/>
              <a:tabLst/>
              <a:defRPr sz="1100" kern="1200">
                <a:solidFill>
                  <a:schemeClr val="tx1"/>
                </a:solidFill>
                <a:latin typeface="+mn-lt"/>
                <a:ea typeface="+mn-ea"/>
                <a:cs typeface="+mn-cs"/>
              </a:defRPr>
            </a:lvl5pPr>
            <a:lvl6pPr marL="714375" indent="-17780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6pPr>
            <a:lvl7pPr marL="987425" indent="-27305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fr-FR" sz="2000" dirty="0">
                <a:latin typeface="Arial" panose="020B0604020202020204" pitchFamily="34" charset="0"/>
                <a:cs typeface="Arial" panose="020B0604020202020204" pitchFamily="34" charset="0"/>
              </a:rPr>
              <a:t>Capitaliser afin de contribuer et partager sur les standards et référentiels d’efficacité environnementale et économique</a:t>
            </a:r>
          </a:p>
        </p:txBody>
      </p:sp>
      <p:pic>
        <p:nvPicPr>
          <p:cNvPr id="1026" name="Picture 2" descr="RÃ©sultat de recherche d'images pour &quot;1&quot;">
            <a:extLst>
              <a:ext uri="{FF2B5EF4-FFF2-40B4-BE49-F238E27FC236}">
                <a16:creationId xmlns:a16="http://schemas.microsoft.com/office/drawing/2014/main" xmlns="" id="{B4075C7F-CFE8-43CB-B66E-94B650060266}"/>
              </a:ext>
            </a:extLst>
          </p:cNvPr>
          <p:cNvPicPr>
            <a:picLocks noChangeAspect="1" noChangeArrowheads="1"/>
          </p:cNvPicPr>
          <p:nvPr/>
        </p:nvPicPr>
        <p:blipFill>
          <a:blip r:embed="rId4" cstate="hq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099785" y="3793512"/>
            <a:ext cx="835168" cy="8351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Ã©sultat de recherche d'images pour &quot;2&quot;">
            <a:extLst>
              <a:ext uri="{FF2B5EF4-FFF2-40B4-BE49-F238E27FC236}">
                <a16:creationId xmlns:a16="http://schemas.microsoft.com/office/drawing/2014/main" xmlns="" id="{742A097A-BB8A-43D2-BB3A-C388539B2E47}"/>
              </a:ext>
            </a:extLst>
          </p:cNvPr>
          <p:cNvPicPr>
            <a:picLocks noChangeAspect="1" noChangeArrowheads="1"/>
          </p:cNvPicPr>
          <p:nvPr/>
        </p:nvPicPr>
        <p:blipFill>
          <a:blip r:embed="rId5" cstate="hq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661317" y="3901968"/>
            <a:ext cx="618256" cy="61825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Ã©sultat de recherche d'images pour &quot;3&quot;">
            <a:extLst>
              <a:ext uri="{FF2B5EF4-FFF2-40B4-BE49-F238E27FC236}">
                <a16:creationId xmlns:a16="http://schemas.microsoft.com/office/drawing/2014/main" xmlns="" id="{047E3A57-1E97-4E4C-A881-50F23548A07F}"/>
              </a:ext>
            </a:extLst>
          </p:cNvPr>
          <p:cNvPicPr>
            <a:picLocks noChangeAspect="1" noChangeArrowheads="1"/>
          </p:cNvPicPr>
          <p:nvPr/>
        </p:nvPicPr>
        <p:blipFill>
          <a:blip r:embed="rId6" cstate="hqprint">
            <a:duotone>
              <a:schemeClr val="accent1">
                <a:shade val="45000"/>
                <a:satMod val="135000"/>
              </a:schemeClr>
              <a:prstClr val="white"/>
            </a:duotone>
            <a:extLst>
              <a:ext uri="{BEBA8EAE-BF5A-486C-A8C5-ECC9F3942E4B}">
                <a14:imgProps xmlns:a14="http://schemas.microsoft.com/office/drawing/2010/main">
                  <a14:imgLayer r:embed="rId7">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9230943" y="3918593"/>
            <a:ext cx="618256" cy="618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4064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707F926-8E64-4583-964D-2C78DB7C645E}"/>
              </a:ext>
            </a:extLst>
          </p:cNvPr>
          <p:cNvSpPr>
            <a:spLocks noGrp="1"/>
          </p:cNvSpPr>
          <p:nvPr>
            <p:ph type="title"/>
          </p:nvPr>
        </p:nvSpPr>
        <p:spPr>
          <a:xfrm>
            <a:off x="769422" y="210746"/>
            <a:ext cx="10882746" cy="1325563"/>
          </a:xfrm>
          <a:noFill/>
        </p:spPr>
        <p:txBody>
          <a:bodyPr>
            <a:noAutofit/>
          </a:bodyPr>
          <a:lstStyle/>
          <a:p>
            <a:r>
              <a:rPr lang="fr-FR" sz="3200" dirty="0">
                <a:solidFill>
                  <a:schemeClr val="accent5">
                    <a:lumMod val="75000"/>
                  </a:schemeClr>
                </a:solidFill>
                <a:latin typeface="Arial" panose="020B0604020202020204" pitchFamily="34" charset="0"/>
                <a:cs typeface="Arial" panose="020B0604020202020204" pitchFamily="34" charset="0"/>
              </a:rPr>
              <a:t>Pour des dispositifs performants de réemploi d’emballages ménagers en verre</a:t>
            </a:r>
          </a:p>
        </p:txBody>
      </p:sp>
      <p:sp>
        <p:nvSpPr>
          <p:cNvPr id="3" name="Espace réservé du contenu 2">
            <a:extLst>
              <a:ext uri="{FF2B5EF4-FFF2-40B4-BE49-F238E27FC236}">
                <a16:creationId xmlns:a16="http://schemas.microsoft.com/office/drawing/2014/main" xmlns="" id="{275194DF-4AF7-49E2-A101-DF428ECD4259}"/>
              </a:ext>
            </a:extLst>
          </p:cNvPr>
          <p:cNvSpPr>
            <a:spLocks noGrp="1"/>
          </p:cNvSpPr>
          <p:nvPr>
            <p:ph idx="1"/>
          </p:nvPr>
        </p:nvSpPr>
        <p:spPr>
          <a:xfrm>
            <a:off x="1002275" y="1716953"/>
            <a:ext cx="4769132" cy="4351338"/>
          </a:xfrm>
        </p:spPr>
        <p:txBody>
          <a:bodyPr>
            <a:normAutofit fontScale="25000" lnSpcReduction="20000"/>
          </a:bodyPr>
          <a:lstStyle/>
          <a:p>
            <a:pPr marL="0" indent="0">
              <a:buNone/>
            </a:pPr>
            <a:r>
              <a:rPr lang="fr-FR" sz="9600" dirty="0">
                <a:latin typeface="Arial" panose="020B0604020202020204" pitchFamily="34" charset="0"/>
                <a:cs typeface="Arial" panose="020B0604020202020204" pitchFamily="34" charset="0"/>
              </a:rPr>
              <a:t>Les emballages réemployables, une solution performante sous certaines conditions </a:t>
            </a:r>
          </a:p>
          <a:p>
            <a:pPr marL="0" indent="0" algn="just">
              <a:buNone/>
            </a:pPr>
            <a:endParaRPr lang="fr-FR" sz="3300" dirty="0">
              <a:latin typeface="Arial" panose="020B0604020202020204" pitchFamily="34" charset="0"/>
              <a:cs typeface="Arial" panose="020B0604020202020204" pitchFamily="34" charset="0"/>
            </a:endParaRPr>
          </a:p>
          <a:p>
            <a:pPr marL="0" indent="0" algn="just">
              <a:buNone/>
            </a:pPr>
            <a:r>
              <a:rPr lang="fr-FR" sz="7200" dirty="0">
                <a:latin typeface="Arial" panose="020B0604020202020204" pitchFamily="34" charset="0"/>
                <a:cs typeface="Arial" panose="020B0604020202020204" pitchFamily="34" charset="0"/>
              </a:rPr>
              <a:t>De récents travaux d’analyse de 10 dispositifs de réemploi d’emballages ménagers en verre* ont révélé que ces dispositifs présentent, sous certaines conditions, un grand intérêt en terme de performance environnementale et économique.</a:t>
            </a:r>
          </a:p>
          <a:p>
            <a:pPr marL="0" indent="0" algn="just">
              <a:buNone/>
            </a:pPr>
            <a:endParaRPr lang="fr-FR" sz="4900" dirty="0">
              <a:latin typeface="Arial" panose="020B0604020202020204" pitchFamily="34" charset="0"/>
              <a:cs typeface="Arial" panose="020B0604020202020204" pitchFamily="34" charset="0"/>
            </a:endParaRPr>
          </a:p>
          <a:p>
            <a:pPr marL="0" indent="0" algn="just">
              <a:buNone/>
            </a:pPr>
            <a:r>
              <a:rPr lang="fr-FR" sz="6400" b="1" dirty="0">
                <a:latin typeface="Arial" panose="020B0604020202020204" pitchFamily="34" charset="0"/>
                <a:cs typeface="Arial" panose="020B0604020202020204" pitchFamily="34" charset="0"/>
              </a:rPr>
              <a:t>Paramètres clés de performance </a:t>
            </a:r>
            <a:r>
              <a:rPr lang="fr-FR" sz="6400" dirty="0">
                <a:latin typeface="Arial" panose="020B0604020202020204" pitchFamily="34" charset="0"/>
                <a:cs typeface="Arial" panose="020B0604020202020204" pitchFamily="34" charset="0"/>
              </a:rPr>
              <a:t>: </a:t>
            </a:r>
          </a:p>
          <a:p>
            <a:pPr algn="just">
              <a:buFontTx/>
              <a:buChar char="-"/>
            </a:pPr>
            <a:r>
              <a:rPr lang="fr-FR" sz="6400" b="1" dirty="0">
                <a:solidFill>
                  <a:srgbClr val="0070C0"/>
                </a:solidFill>
                <a:latin typeface="Arial" panose="020B0604020202020204" pitchFamily="34" charset="0"/>
                <a:cs typeface="Arial" panose="020B0604020202020204" pitchFamily="34" charset="0"/>
              </a:rPr>
              <a:t>le nombre de réutilisation des contenants, </a:t>
            </a:r>
          </a:p>
          <a:p>
            <a:pPr algn="just">
              <a:buFontTx/>
              <a:buChar char="-"/>
            </a:pPr>
            <a:r>
              <a:rPr lang="fr-FR" sz="6400" b="1" dirty="0">
                <a:solidFill>
                  <a:srgbClr val="0070C0"/>
                </a:solidFill>
                <a:latin typeface="Arial" panose="020B0604020202020204" pitchFamily="34" charset="0"/>
                <a:cs typeface="Arial" panose="020B0604020202020204" pitchFamily="34" charset="0"/>
              </a:rPr>
              <a:t>le transport,</a:t>
            </a:r>
          </a:p>
          <a:p>
            <a:pPr algn="just">
              <a:buFontTx/>
              <a:buChar char="-"/>
            </a:pPr>
            <a:r>
              <a:rPr lang="fr-FR" sz="6400" b="1" dirty="0">
                <a:solidFill>
                  <a:srgbClr val="0070C0"/>
                </a:solidFill>
                <a:latin typeface="Arial" panose="020B0604020202020204" pitchFamily="34" charset="0"/>
                <a:cs typeface="Arial" panose="020B0604020202020204" pitchFamily="34" charset="0"/>
              </a:rPr>
              <a:t>les performances du lavage.</a:t>
            </a:r>
          </a:p>
          <a:p>
            <a:pPr marL="0" indent="0" algn="just">
              <a:buNone/>
            </a:pPr>
            <a:endParaRPr lang="fr-FR" sz="6400" dirty="0">
              <a:solidFill>
                <a:srgbClr val="0070C0"/>
              </a:solidFill>
              <a:latin typeface="Arial" panose="020B0604020202020204" pitchFamily="34" charset="0"/>
              <a:cs typeface="Arial" panose="020B0604020202020204" pitchFamily="34" charset="0"/>
            </a:endParaRPr>
          </a:p>
          <a:p>
            <a:pPr marL="0" indent="0" algn="just">
              <a:buNone/>
            </a:pPr>
            <a:r>
              <a:rPr lang="fr-FR" sz="5600" dirty="0">
                <a:latin typeface="Arial" panose="020B0604020202020204" pitchFamily="34" charset="0"/>
                <a:cs typeface="Arial" panose="020B0604020202020204" pitchFamily="34" charset="0"/>
              </a:rPr>
              <a:t>*</a:t>
            </a:r>
            <a:r>
              <a:rPr lang="fr-FR" sz="4800" dirty="0">
                <a:hlinkClick r:id="rId3"/>
              </a:rPr>
              <a:t>https://www.ademe.fr/analyse-10-dispositifs-reemploi-reutilisation-demballages-menagers-verre</a:t>
            </a:r>
            <a:endParaRPr lang="fr-FR" sz="4800" dirty="0">
              <a:latin typeface="Arial" panose="020B0604020202020204" pitchFamily="34" charset="0"/>
              <a:cs typeface="Arial" panose="020B0604020202020204" pitchFamily="34" charset="0"/>
            </a:endParaRPr>
          </a:p>
        </p:txBody>
      </p:sp>
      <p:sp>
        <p:nvSpPr>
          <p:cNvPr id="4" name="Espace réservé du numéro de diapositive 4">
            <a:extLst>
              <a:ext uri="{FF2B5EF4-FFF2-40B4-BE49-F238E27FC236}">
                <a16:creationId xmlns:a16="http://schemas.microsoft.com/office/drawing/2014/main" xmlns="" id="{75740784-4C35-4AD5-AA5B-3EE604DE50AF}"/>
              </a:ext>
            </a:extLst>
          </p:cNvPr>
          <p:cNvSpPr>
            <a:spLocks noGrp="1"/>
          </p:cNvSpPr>
          <p:nvPr>
            <p:ph type="sldNum" sz="quarter" idx="12"/>
          </p:nvPr>
        </p:nvSpPr>
        <p:spPr>
          <a:xfrm>
            <a:off x="8610600" y="6356350"/>
            <a:ext cx="2743200" cy="365125"/>
          </a:xfrm>
        </p:spPr>
        <p:txBody>
          <a:bodyPr/>
          <a:lstStyle/>
          <a:p>
            <a:fld id="{63CB0529-B86E-4039-8ABE-FAB674CD1247}" type="slidenum">
              <a:rPr lang="fr-FR" smtClean="0"/>
              <a:t>5</a:t>
            </a:fld>
            <a:endParaRPr lang="fr-FR" dirty="0"/>
          </a:p>
        </p:txBody>
      </p:sp>
      <p:pic>
        <p:nvPicPr>
          <p:cNvPr id="5" name="Picture 2" descr="RÃ©sultat de recherche d'images pour &quot;1&quot;">
            <a:extLst>
              <a:ext uri="{FF2B5EF4-FFF2-40B4-BE49-F238E27FC236}">
                <a16:creationId xmlns:a16="http://schemas.microsoft.com/office/drawing/2014/main" xmlns="" id="{3820C616-2F5B-4408-BE7F-66147345E90C}"/>
              </a:ext>
            </a:extLst>
          </p:cNvPr>
          <p:cNvPicPr>
            <a:picLocks noChangeAspect="1" noChangeArrowheads="1"/>
          </p:cNvPicPr>
          <p:nvPr/>
        </p:nvPicPr>
        <p:blipFill>
          <a:blip r:embed="rId4" cstate="hq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7107" y="1536309"/>
            <a:ext cx="835168" cy="835168"/>
          </a:xfrm>
          <a:prstGeom prst="rect">
            <a:avLst/>
          </a:prstGeom>
          <a:noFill/>
          <a:extLst>
            <a:ext uri="{909E8E84-426E-40dd-AFC4-6F175D3DCCD1}">
              <a14:hiddenFill xmlns:a14="http://schemas.microsoft.com/office/drawing/2010/main">
                <a:solidFill>
                  <a:srgbClr val="FFFFFF"/>
                </a:solidFill>
              </a14:hiddenFill>
            </a:ext>
          </a:extLst>
        </p:spPr>
      </p:pic>
      <p:sp>
        <p:nvSpPr>
          <p:cNvPr id="8" name="Espace réservé du contenu 2">
            <a:extLst>
              <a:ext uri="{FF2B5EF4-FFF2-40B4-BE49-F238E27FC236}">
                <a16:creationId xmlns:a16="http://schemas.microsoft.com/office/drawing/2014/main" xmlns="" id="{69782790-5C13-44CE-8EDE-9FAAE010C4FC}"/>
              </a:ext>
            </a:extLst>
          </p:cNvPr>
          <p:cNvSpPr txBox="1">
            <a:spLocks/>
          </p:cNvSpPr>
          <p:nvPr/>
        </p:nvSpPr>
        <p:spPr>
          <a:xfrm>
            <a:off x="6210795" y="1597597"/>
            <a:ext cx="5143005" cy="4470694"/>
          </a:xfrm>
          <a:prstGeom prst="rect">
            <a:avLst/>
          </a:prstGeom>
          <a:noFill/>
          <a:ln>
            <a:solidFill>
              <a:srgbClr val="0070C0"/>
            </a:solidFill>
          </a:ln>
        </p:spPr>
        <p:style>
          <a:lnRef idx="2">
            <a:schemeClr val="accent1"/>
          </a:lnRef>
          <a:fillRef idx="1">
            <a:schemeClr val="lt1"/>
          </a:fillRef>
          <a:effectRef idx="0">
            <a:schemeClr val="accent1"/>
          </a:effectRef>
          <a:fontRef idx="minor">
            <a:schemeClr val="dk1"/>
          </a:fontRef>
        </p:style>
        <p:txBody>
          <a:bodyPr vert="horz" lIns="144000" tIns="180000" rIns="14400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gn="just">
              <a:buFont typeface="Arial" panose="020B0604020202020204" pitchFamily="34" charset="0"/>
              <a:buNone/>
            </a:pPr>
            <a:r>
              <a:rPr lang="fr-FR" dirty="0">
                <a:latin typeface="Arial" panose="020B0604020202020204" pitchFamily="34" charset="0"/>
                <a:cs typeface="Arial" panose="020B0604020202020204" pitchFamily="34" charset="0"/>
              </a:rPr>
              <a:t>Les conditions et leviers </a:t>
            </a:r>
            <a:r>
              <a:rPr lang="fr-FR" sz="1800" b="1" dirty="0">
                <a:latin typeface="Arial" panose="020B0604020202020204" pitchFamily="34" charset="0"/>
                <a:ea typeface="Calibri" panose="020F0502020204030204" pitchFamily="34" charset="0"/>
                <a:cs typeface="Arial" panose="020B0604020202020204" pitchFamily="34" charset="0"/>
              </a:rPr>
              <a:t>à intégrer dès la conception d’un dispositif de réemploi : </a:t>
            </a:r>
            <a:endParaRPr lang="fr-FR" sz="1900" b="1" dirty="0">
              <a:latin typeface="Arial" panose="020B0604020202020204" pitchFamily="34" charset="0"/>
              <a:ea typeface="Calibri" panose="020F0502020204030204" pitchFamily="34" charset="0"/>
              <a:cs typeface="Arial" panose="020B0604020202020204" pitchFamily="34" charset="0"/>
            </a:endParaRPr>
          </a:p>
          <a:p>
            <a:pPr algn="just"/>
            <a:r>
              <a:rPr lang="fr-FR" sz="1900" dirty="0">
                <a:latin typeface="Arial" panose="020B0604020202020204" pitchFamily="34" charset="0"/>
                <a:ea typeface="Calibri" panose="020F0502020204030204" pitchFamily="34" charset="0"/>
                <a:cs typeface="Arial" panose="020B0604020202020204" pitchFamily="34" charset="0"/>
              </a:rPr>
              <a:t>Maîtrise de la chaîne de valeur </a:t>
            </a:r>
          </a:p>
          <a:p>
            <a:pPr algn="just"/>
            <a:r>
              <a:rPr lang="fr-FR" sz="1900" dirty="0">
                <a:latin typeface="Arial" panose="020B0604020202020204" pitchFamily="34" charset="0"/>
                <a:ea typeface="Calibri" panose="020F0502020204030204" pitchFamily="34" charset="0"/>
                <a:cs typeface="Arial" panose="020B0604020202020204" pitchFamily="34" charset="0"/>
              </a:rPr>
              <a:t>Proximité des lieux de consommation, de lavage et de conditionnement</a:t>
            </a:r>
          </a:p>
          <a:p>
            <a:pPr algn="just"/>
            <a:r>
              <a:rPr lang="fr-FR" sz="1900" dirty="0">
                <a:latin typeface="Arial" panose="020B0604020202020204" pitchFamily="34" charset="0"/>
                <a:ea typeface="Calibri" panose="020F0502020204030204" pitchFamily="34" charset="0"/>
                <a:cs typeface="Arial" panose="020B0604020202020204" pitchFamily="34" charset="0"/>
              </a:rPr>
              <a:t>Engagement et implication des distributeurs </a:t>
            </a:r>
          </a:p>
          <a:p>
            <a:pPr algn="just"/>
            <a:r>
              <a:rPr lang="fr-FR" sz="1900" dirty="0">
                <a:latin typeface="Arial" panose="020B0604020202020204" pitchFamily="34" charset="0"/>
                <a:ea typeface="Calibri" panose="020F0502020204030204" pitchFamily="34" charset="0"/>
                <a:cs typeface="Arial" panose="020B0604020202020204" pitchFamily="34" charset="0"/>
              </a:rPr>
              <a:t>Organisation efficace de la collecte </a:t>
            </a:r>
          </a:p>
          <a:p>
            <a:pPr algn="just"/>
            <a:r>
              <a:rPr lang="fr-FR" sz="1900" dirty="0">
                <a:latin typeface="Arial" panose="020B0604020202020204" pitchFamily="34" charset="0"/>
                <a:ea typeface="Calibri" panose="020F0502020204030204" pitchFamily="34" charset="0"/>
                <a:cs typeface="Arial" panose="020B0604020202020204" pitchFamily="34" charset="0"/>
              </a:rPr>
              <a:t>Mise en place de dispositifs/actions pour impliquer les consommateurs </a:t>
            </a:r>
          </a:p>
          <a:p>
            <a:pPr algn="just"/>
            <a:r>
              <a:rPr lang="fr-FR" sz="1900" dirty="0">
                <a:latin typeface="Arial" panose="020B0604020202020204" pitchFamily="34" charset="0"/>
                <a:ea typeface="Calibri" panose="020F0502020204030204" pitchFamily="34" charset="0"/>
                <a:cs typeface="Arial" panose="020B0604020202020204" pitchFamily="34" charset="0"/>
              </a:rPr>
              <a:t>Procédé de lavage éco-performant, voire internalisé par le conditionneur ou mutualisé</a:t>
            </a:r>
          </a:p>
          <a:p>
            <a:pPr marL="0" indent="0" algn="just">
              <a:buNone/>
            </a:pPr>
            <a:endParaRPr lang="fr-FR" sz="1400" i="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2227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275194DF-4AF7-49E2-A101-DF428ECD4259}"/>
              </a:ext>
            </a:extLst>
          </p:cNvPr>
          <p:cNvSpPr>
            <a:spLocks noGrp="1"/>
          </p:cNvSpPr>
          <p:nvPr>
            <p:ph idx="1"/>
          </p:nvPr>
        </p:nvSpPr>
        <p:spPr>
          <a:xfrm>
            <a:off x="1429790" y="1938203"/>
            <a:ext cx="9924010" cy="4351338"/>
          </a:xfrm>
        </p:spPr>
        <p:txBody>
          <a:bodyPr>
            <a:normAutofit/>
          </a:bodyPr>
          <a:lstStyle/>
          <a:p>
            <a:pPr marL="0" indent="0">
              <a:buNone/>
            </a:pPr>
            <a:r>
              <a:rPr lang="fr-FR" dirty="0">
                <a:latin typeface="Arial" panose="020B0604020202020204" pitchFamily="34" charset="0"/>
                <a:cs typeface="Arial" panose="020B0604020202020204" pitchFamily="34" charset="0"/>
              </a:rPr>
              <a:t>Des conditions favorables à généraliser pour assurer le développement de projets performants </a:t>
            </a:r>
          </a:p>
          <a:p>
            <a:pPr marL="0" indent="0">
              <a:buNone/>
            </a:pPr>
            <a:r>
              <a:rPr lang="fr-FR" sz="1800" dirty="0">
                <a:latin typeface="Arial" panose="020B0604020202020204" pitchFamily="34" charset="0"/>
                <a:cs typeface="Arial" panose="020B0604020202020204" pitchFamily="34" charset="0"/>
              </a:rPr>
              <a:t>Face à l’engouement des consommateurs et de certaines marques pour le Zéro Déchet, il est indispensable de promouvoir le développement de dispositifs intégrant, dès leur conception, les conditions favorables, identifiées grâce aux travaux de l’ADEME.</a:t>
            </a:r>
          </a:p>
          <a:p>
            <a:pPr marL="0" indent="0">
              <a:buNone/>
            </a:pPr>
            <a:endParaRPr lang="fr-FR" dirty="0">
              <a:latin typeface="Arial" panose="020B0604020202020204" pitchFamily="34" charset="0"/>
              <a:cs typeface="Arial" panose="020B0604020202020204" pitchFamily="34" charset="0"/>
            </a:endParaRPr>
          </a:p>
          <a:p>
            <a:pPr marL="0" indent="0">
              <a:buNone/>
            </a:pPr>
            <a:r>
              <a:rPr lang="fr-FR" dirty="0">
                <a:latin typeface="Arial" panose="020B0604020202020204" pitchFamily="34" charset="0"/>
                <a:cs typeface="Arial" panose="020B0604020202020204" pitchFamily="34" charset="0"/>
              </a:rPr>
              <a:t>De nouvelles solutions à tester pour développer le réemploi </a:t>
            </a:r>
          </a:p>
          <a:p>
            <a:pPr marL="0" indent="0">
              <a:buNone/>
            </a:pPr>
            <a:r>
              <a:rPr lang="fr-FR" sz="1800" dirty="0">
                <a:latin typeface="Arial" panose="020B0604020202020204" pitchFamily="34" charset="0"/>
                <a:cs typeface="Arial" panose="020B0604020202020204" pitchFamily="34" charset="0"/>
              </a:rPr>
              <a:t>Les dispositifs actuels ont permis d’identifier les meilleures pratiques d’un secteur (boisson), mais d’autres marchés et configurations doivent être explorés.</a:t>
            </a:r>
          </a:p>
        </p:txBody>
      </p:sp>
      <p:sp>
        <p:nvSpPr>
          <p:cNvPr id="4" name="Espace réservé du numéro de diapositive 4">
            <a:extLst>
              <a:ext uri="{FF2B5EF4-FFF2-40B4-BE49-F238E27FC236}">
                <a16:creationId xmlns:a16="http://schemas.microsoft.com/office/drawing/2014/main" xmlns="" id="{75740784-4C35-4AD5-AA5B-3EE604DE50AF}"/>
              </a:ext>
            </a:extLst>
          </p:cNvPr>
          <p:cNvSpPr>
            <a:spLocks noGrp="1"/>
          </p:cNvSpPr>
          <p:nvPr>
            <p:ph type="sldNum" sz="quarter" idx="12"/>
          </p:nvPr>
        </p:nvSpPr>
        <p:spPr>
          <a:xfrm>
            <a:off x="8610600" y="6356350"/>
            <a:ext cx="2743200" cy="365125"/>
          </a:xfrm>
        </p:spPr>
        <p:txBody>
          <a:bodyPr/>
          <a:lstStyle/>
          <a:p>
            <a:fld id="{63CB0529-B86E-4039-8ABE-FAB674CD1247}" type="slidenum">
              <a:rPr lang="fr-FR" smtClean="0"/>
              <a:t>6</a:t>
            </a:fld>
            <a:endParaRPr lang="fr-FR" dirty="0"/>
          </a:p>
        </p:txBody>
      </p:sp>
      <p:pic>
        <p:nvPicPr>
          <p:cNvPr id="6" name="Picture 4" descr="RÃ©sultat de recherche d'images pour &quot;2&quot;">
            <a:extLst>
              <a:ext uri="{FF2B5EF4-FFF2-40B4-BE49-F238E27FC236}">
                <a16:creationId xmlns:a16="http://schemas.microsoft.com/office/drawing/2014/main" xmlns="" id="{AB68F1CA-8514-4366-9329-EF9EABEEE8B7}"/>
              </a:ext>
            </a:extLst>
          </p:cNvPr>
          <p:cNvPicPr>
            <a:picLocks noChangeAspect="1" noChangeArrowheads="1"/>
          </p:cNvPicPr>
          <p:nvPr/>
        </p:nvPicPr>
        <p:blipFill>
          <a:blip r:embed="rId3" cstate="hq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36319" y="1938203"/>
            <a:ext cx="618256" cy="61825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RÃ©sultat de recherche d'images pour &quot;3&quot;">
            <a:extLst>
              <a:ext uri="{FF2B5EF4-FFF2-40B4-BE49-F238E27FC236}">
                <a16:creationId xmlns:a16="http://schemas.microsoft.com/office/drawing/2014/main" xmlns="" id="{509C1705-94B3-4854-8ECD-F46729B7F112}"/>
              </a:ext>
            </a:extLst>
          </p:cNvPr>
          <p:cNvPicPr>
            <a:picLocks noChangeAspect="1" noChangeArrowheads="1"/>
          </p:cNvPicPr>
          <p:nvPr/>
        </p:nvPicPr>
        <p:blipFill>
          <a:blip r:embed="rId4" cstate="hqprint">
            <a:duotone>
              <a:schemeClr val="accent1">
                <a:shade val="45000"/>
                <a:satMod val="135000"/>
              </a:schemeClr>
              <a:prstClr val="white"/>
            </a:duotone>
            <a:extLst>
              <a:ext uri="{BEBA8EAE-BF5A-486C-A8C5-ECC9F3942E4B}">
                <a14:imgProps xmlns:a14="http://schemas.microsoft.com/office/drawing/2010/main">
                  <a14:imgLayer r:embed="rId5">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636319" y="4124089"/>
            <a:ext cx="618256" cy="618256"/>
          </a:xfrm>
          <a:prstGeom prst="rect">
            <a:avLst/>
          </a:prstGeom>
          <a:noFill/>
          <a:extLst>
            <a:ext uri="{909E8E84-426E-40dd-AFC4-6F175D3DCCD1}">
              <a14:hiddenFill xmlns:a14="http://schemas.microsoft.com/office/drawing/2010/main">
                <a:solidFill>
                  <a:srgbClr val="FFFFFF"/>
                </a:solidFill>
              </a14:hiddenFill>
            </a:ext>
          </a:extLst>
        </p:spPr>
      </p:pic>
      <p:sp>
        <p:nvSpPr>
          <p:cNvPr id="9" name="Titre 1">
            <a:extLst>
              <a:ext uri="{FF2B5EF4-FFF2-40B4-BE49-F238E27FC236}">
                <a16:creationId xmlns:a16="http://schemas.microsoft.com/office/drawing/2014/main" xmlns="" id="{4707F926-8E64-4583-964D-2C78DB7C645E}"/>
              </a:ext>
            </a:extLst>
          </p:cNvPr>
          <p:cNvSpPr>
            <a:spLocks noGrp="1"/>
          </p:cNvSpPr>
          <p:nvPr>
            <p:ph type="title"/>
          </p:nvPr>
        </p:nvSpPr>
        <p:spPr>
          <a:xfrm>
            <a:off x="769422" y="210746"/>
            <a:ext cx="10882746" cy="1325563"/>
          </a:xfrm>
          <a:noFill/>
        </p:spPr>
        <p:txBody>
          <a:bodyPr>
            <a:noAutofit/>
          </a:bodyPr>
          <a:lstStyle/>
          <a:p>
            <a:r>
              <a:rPr lang="fr-FR" sz="3200" dirty="0">
                <a:solidFill>
                  <a:schemeClr val="accent5">
                    <a:lumMod val="75000"/>
                  </a:schemeClr>
                </a:solidFill>
                <a:latin typeface="Arial" panose="020B0604020202020204" pitchFamily="34" charset="0"/>
                <a:cs typeface="Arial" panose="020B0604020202020204" pitchFamily="34" charset="0"/>
              </a:rPr>
              <a:t>Pour des dispositifs performants de réemploi d’emballages ménagers en verre</a:t>
            </a:r>
          </a:p>
        </p:txBody>
      </p:sp>
    </p:spTree>
    <p:extLst>
      <p:ext uri="{BB962C8B-B14F-4D97-AF65-F5344CB8AC3E}">
        <p14:creationId xmlns:p14="http://schemas.microsoft.com/office/powerpoint/2010/main" val="1573912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707F926-8E64-4583-964D-2C78DB7C645E}"/>
              </a:ext>
            </a:extLst>
          </p:cNvPr>
          <p:cNvSpPr>
            <a:spLocks noGrp="1"/>
          </p:cNvSpPr>
          <p:nvPr>
            <p:ph type="title"/>
          </p:nvPr>
        </p:nvSpPr>
        <p:spPr>
          <a:xfrm>
            <a:off x="838200" y="365125"/>
            <a:ext cx="10882746" cy="1325563"/>
          </a:xfrm>
        </p:spPr>
        <p:txBody>
          <a:bodyPr>
            <a:noAutofit/>
          </a:bodyPr>
          <a:lstStyle/>
          <a:p>
            <a:r>
              <a:rPr lang="fr-FR" sz="3200" dirty="0">
                <a:solidFill>
                  <a:schemeClr val="accent5">
                    <a:lumMod val="75000"/>
                  </a:schemeClr>
                </a:solidFill>
                <a:latin typeface="Arial" panose="020B0604020202020204" pitchFamily="34" charset="0"/>
                <a:cs typeface="Arial" panose="020B0604020202020204" pitchFamily="34" charset="0"/>
              </a:rPr>
              <a:t>Soutenir des porteurs de projet sur toute la chaîne de valeur</a:t>
            </a:r>
          </a:p>
        </p:txBody>
      </p:sp>
      <p:sp>
        <p:nvSpPr>
          <p:cNvPr id="4" name="Espace réservé du numéro de diapositive 4">
            <a:extLst>
              <a:ext uri="{FF2B5EF4-FFF2-40B4-BE49-F238E27FC236}">
                <a16:creationId xmlns:a16="http://schemas.microsoft.com/office/drawing/2014/main" xmlns="" id="{75740784-4C35-4AD5-AA5B-3EE604DE50AF}"/>
              </a:ext>
            </a:extLst>
          </p:cNvPr>
          <p:cNvSpPr>
            <a:spLocks noGrp="1"/>
          </p:cNvSpPr>
          <p:nvPr>
            <p:ph type="sldNum" sz="quarter" idx="12"/>
          </p:nvPr>
        </p:nvSpPr>
        <p:spPr>
          <a:xfrm>
            <a:off x="8610600" y="6356350"/>
            <a:ext cx="2743200" cy="365125"/>
          </a:xfrm>
        </p:spPr>
        <p:txBody>
          <a:bodyPr/>
          <a:lstStyle/>
          <a:p>
            <a:fld id="{63CB0529-B86E-4039-8ABE-FAB674CD1247}" type="slidenum">
              <a:rPr lang="fr-FR" smtClean="0"/>
              <a:t>7</a:t>
            </a:fld>
            <a:endParaRPr lang="fr-FR" dirty="0"/>
          </a:p>
        </p:txBody>
      </p:sp>
      <p:sp>
        <p:nvSpPr>
          <p:cNvPr id="13" name="Espace réservé du contenu 6">
            <a:extLst>
              <a:ext uri="{FF2B5EF4-FFF2-40B4-BE49-F238E27FC236}">
                <a16:creationId xmlns:a16="http://schemas.microsoft.com/office/drawing/2014/main" xmlns="" id="{00586ACE-F338-4A61-A648-41D4473DA7DB}"/>
              </a:ext>
            </a:extLst>
          </p:cNvPr>
          <p:cNvSpPr>
            <a:spLocks noGrp="1"/>
          </p:cNvSpPr>
          <p:nvPr>
            <p:ph idx="1"/>
          </p:nvPr>
        </p:nvSpPr>
        <p:spPr>
          <a:xfrm>
            <a:off x="838202" y="1825624"/>
            <a:ext cx="3395746" cy="4325793"/>
          </a:xfrm>
          <a:ln w="19050"/>
        </p:spPr>
        <p:style>
          <a:lnRef idx="2">
            <a:schemeClr val="accent1"/>
          </a:lnRef>
          <a:fillRef idx="1">
            <a:schemeClr val="lt1"/>
          </a:fillRef>
          <a:effectRef idx="0">
            <a:schemeClr val="accent1"/>
          </a:effectRef>
          <a:fontRef idx="minor">
            <a:schemeClr val="dk1"/>
          </a:fontRef>
        </p:style>
        <p:txBody>
          <a:bodyPr lIns="144000" tIns="396000" rIns="144000">
            <a:normAutofit fontScale="55000" lnSpcReduction="20000"/>
          </a:bodyPr>
          <a:lstStyle/>
          <a:p>
            <a:pPr marL="0" indent="0">
              <a:buNone/>
            </a:pPr>
            <a:r>
              <a:rPr lang="fr-FR" sz="2900" dirty="0">
                <a:latin typeface="Arial" panose="020B0604020202020204" pitchFamily="34" charset="0"/>
                <a:cs typeface="Arial" panose="020B0604020202020204" pitchFamily="34" charset="0"/>
              </a:rPr>
              <a:t>Portant sur les thématiques suivantes :</a:t>
            </a:r>
          </a:p>
          <a:p>
            <a:pPr lvl="0"/>
            <a:r>
              <a:rPr lang="fr-FR" sz="2900" dirty="0">
                <a:latin typeface="Arial" panose="020B0604020202020204" pitchFamily="34" charset="0"/>
                <a:cs typeface="Arial" panose="020B0604020202020204" pitchFamily="34" charset="0"/>
              </a:rPr>
              <a:t>L’organisation de la chaine de valeur (maîtrise et optimisation, modèles économiques…)</a:t>
            </a:r>
          </a:p>
          <a:p>
            <a:pPr lvl="0"/>
            <a:r>
              <a:rPr lang="fr-FR" sz="2900" dirty="0">
                <a:latin typeface="Arial" panose="020B0604020202020204" pitchFamily="34" charset="0"/>
                <a:cs typeface="Arial" panose="020B0604020202020204" pitchFamily="34" charset="0"/>
              </a:rPr>
              <a:t>Conception de l’emballage et de la technologie d’étiquetage </a:t>
            </a:r>
          </a:p>
          <a:p>
            <a:pPr lvl="0"/>
            <a:r>
              <a:rPr lang="fr-FR" sz="2900" dirty="0">
                <a:latin typeface="Arial" panose="020B0604020202020204" pitchFamily="34" charset="0"/>
                <a:cs typeface="Arial" panose="020B0604020202020204" pitchFamily="34" charset="0"/>
              </a:rPr>
              <a:t>Dispositif de communication pour encourager l’implication du consommateur</a:t>
            </a:r>
          </a:p>
          <a:p>
            <a:pPr lvl="0"/>
            <a:r>
              <a:rPr lang="fr-FR" sz="2900" dirty="0">
                <a:latin typeface="Arial" panose="020B0604020202020204" pitchFamily="34" charset="0"/>
                <a:cs typeface="Arial" panose="020B0604020202020204" pitchFamily="34" charset="0"/>
              </a:rPr>
              <a:t>Collecte, stockage et logistique optimisés pour les emballages post-consommation</a:t>
            </a:r>
          </a:p>
          <a:p>
            <a:r>
              <a:rPr lang="fr-FR" sz="2900" dirty="0">
                <a:latin typeface="Arial" panose="020B0604020202020204" pitchFamily="34" charset="0"/>
                <a:cs typeface="Arial" panose="020B0604020202020204" pitchFamily="34" charset="0"/>
              </a:rPr>
              <a:t>Lavage éco-performant</a:t>
            </a:r>
          </a:p>
          <a:p>
            <a:endParaRPr lang="fr-FR" sz="2900" dirty="0">
              <a:latin typeface="Arial" panose="020B0604020202020204" pitchFamily="34" charset="0"/>
              <a:cs typeface="Arial" panose="020B0604020202020204" pitchFamily="34" charset="0"/>
            </a:endParaRPr>
          </a:p>
          <a:p>
            <a:endParaRPr lang="fr-FR" dirty="0">
              <a:latin typeface="Arial" panose="020B0604020202020204" pitchFamily="34" charset="0"/>
              <a:cs typeface="Arial" panose="020B0604020202020204" pitchFamily="34" charset="0"/>
            </a:endParaRPr>
          </a:p>
        </p:txBody>
      </p:sp>
      <p:sp>
        <p:nvSpPr>
          <p:cNvPr id="14" name="Espace réservé du contenu 6">
            <a:extLst>
              <a:ext uri="{FF2B5EF4-FFF2-40B4-BE49-F238E27FC236}">
                <a16:creationId xmlns:a16="http://schemas.microsoft.com/office/drawing/2014/main" xmlns="" id="{1A213DC5-06F5-44E7-AA3B-EB77C7831439}"/>
              </a:ext>
            </a:extLst>
          </p:cNvPr>
          <p:cNvSpPr txBox="1">
            <a:spLocks/>
          </p:cNvSpPr>
          <p:nvPr/>
        </p:nvSpPr>
        <p:spPr>
          <a:xfrm>
            <a:off x="4405302" y="1825624"/>
            <a:ext cx="3388571" cy="4325793"/>
          </a:xfrm>
          <a:prstGeom prst="rect">
            <a:avLst/>
          </a:prstGeom>
          <a:ln w="19050" cap="flat" cmpd="sng" algn="ctr">
            <a:solidFill>
              <a:schemeClr val="accent1"/>
            </a:solidFill>
            <a:prstDash val="solid"/>
            <a:miter lim="800000"/>
          </a:ln>
        </p:spPr>
        <p:style>
          <a:lnRef idx="2">
            <a:schemeClr val="accent1"/>
          </a:lnRef>
          <a:fillRef idx="1">
            <a:schemeClr val="lt1"/>
          </a:fillRef>
          <a:effectRef idx="0">
            <a:schemeClr val="accent1"/>
          </a:effectRef>
          <a:fontRef idx="minor">
            <a:schemeClr val="dk1"/>
          </a:fontRef>
        </p:style>
        <p:txBody>
          <a:bodyPr vert="horz" lIns="144000" tIns="396000" rIns="14400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Font typeface="Arial" panose="020B0604020202020204" pitchFamily="34" charset="0"/>
              <a:buNone/>
            </a:pPr>
            <a:r>
              <a:rPr lang="fr-FR" sz="2000" dirty="0">
                <a:latin typeface="Arial" panose="020B0604020202020204" pitchFamily="34" charset="0"/>
                <a:cs typeface="Arial" panose="020B0604020202020204" pitchFamily="34" charset="0"/>
              </a:rPr>
              <a:t>Les dossiers portant sur un ou plusieurs des éléments suivants : </a:t>
            </a:r>
          </a:p>
          <a:p>
            <a:r>
              <a:rPr lang="fr-FR" sz="2000" dirty="0">
                <a:latin typeface="Arial" panose="020B0604020202020204" pitchFamily="34" charset="0"/>
                <a:cs typeface="Arial" panose="020B0604020202020204" pitchFamily="34" charset="0"/>
              </a:rPr>
              <a:t>Etude de faisabilité</a:t>
            </a:r>
          </a:p>
          <a:p>
            <a:r>
              <a:rPr lang="fr-FR" sz="2000" dirty="0">
                <a:latin typeface="Arial" panose="020B0604020202020204" pitchFamily="34" charset="0"/>
                <a:cs typeface="Arial" panose="020B0604020202020204" pitchFamily="34" charset="0"/>
              </a:rPr>
              <a:t>Etude « R&amp;D »</a:t>
            </a:r>
          </a:p>
          <a:p>
            <a:r>
              <a:rPr lang="fr-FR" sz="2000" dirty="0">
                <a:latin typeface="Arial" panose="020B0604020202020204" pitchFamily="34" charset="0"/>
                <a:cs typeface="Arial" panose="020B0604020202020204" pitchFamily="34" charset="0"/>
              </a:rPr>
              <a:t>Diagnostic de dispositif existant</a:t>
            </a:r>
          </a:p>
          <a:p>
            <a:r>
              <a:rPr lang="fr-FR" sz="2000" dirty="0">
                <a:latin typeface="Arial" panose="020B0604020202020204" pitchFamily="34" charset="0"/>
                <a:cs typeface="Arial" panose="020B0604020202020204" pitchFamily="34" charset="0"/>
              </a:rPr>
              <a:t>Etude d’accompagnement d’un projet en vue de coordonner, définir voire expérimenter un dispositif performant</a:t>
            </a:r>
          </a:p>
          <a:p>
            <a:r>
              <a:rPr lang="fr-FR" sz="2000" dirty="0">
                <a:latin typeface="Arial" panose="020B0604020202020204" pitchFamily="34" charset="0"/>
                <a:cs typeface="Arial" panose="020B0604020202020204" pitchFamily="34" charset="0"/>
              </a:rPr>
              <a:t>Etude d’éco-conception ou d’évaluation environnementale</a:t>
            </a:r>
          </a:p>
          <a:p>
            <a:r>
              <a:rPr lang="fr-FR" sz="2000" dirty="0">
                <a:latin typeface="Arial" panose="020B0604020202020204" pitchFamily="34" charset="0"/>
                <a:cs typeface="Arial" panose="020B0604020202020204" pitchFamily="34" charset="0"/>
              </a:rPr>
              <a:t>Aide à la coordination, à l’animation et à la sensibilisation d’un écosystème d’acteurs au niveau territorial </a:t>
            </a:r>
          </a:p>
          <a:p>
            <a:r>
              <a:rPr lang="fr-FR" sz="2000" dirty="0">
                <a:latin typeface="Arial" panose="020B0604020202020204" pitchFamily="34" charset="0"/>
                <a:cs typeface="Arial" panose="020B0604020202020204" pitchFamily="34" charset="0"/>
              </a:rPr>
              <a:t>Aide à l’investissement </a:t>
            </a:r>
          </a:p>
        </p:txBody>
      </p:sp>
      <p:sp>
        <p:nvSpPr>
          <p:cNvPr id="15" name="Espace réservé du contenu 6">
            <a:extLst>
              <a:ext uri="{FF2B5EF4-FFF2-40B4-BE49-F238E27FC236}">
                <a16:creationId xmlns:a16="http://schemas.microsoft.com/office/drawing/2014/main" xmlns="" id="{5BB24C33-62B0-4967-8D54-BAD941C9B07F}"/>
              </a:ext>
            </a:extLst>
          </p:cNvPr>
          <p:cNvSpPr txBox="1">
            <a:spLocks/>
          </p:cNvSpPr>
          <p:nvPr/>
        </p:nvSpPr>
        <p:spPr>
          <a:xfrm>
            <a:off x="7958050" y="1825624"/>
            <a:ext cx="3395749" cy="4325793"/>
          </a:xfrm>
          <a:prstGeom prst="rect">
            <a:avLst/>
          </a:prstGeom>
          <a:ln w="19050" cap="flat" cmpd="sng" algn="ctr">
            <a:solidFill>
              <a:schemeClr val="accent1"/>
            </a:solidFill>
            <a:prstDash val="solid"/>
            <a:miter lim="800000"/>
          </a:ln>
        </p:spPr>
        <p:style>
          <a:lnRef idx="2">
            <a:schemeClr val="accent1"/>
          </a:lnRef>
          <a:fillRef idx="1">
            <a:schemeClr val="lt1"/>
          </a:fillRef>
          <a:effectRef idx="0">
            <a:schemeClr val="accent1"/>
          </a:effectRef>
          <a:fontRef idx="minor">
            <a:schemeClr val="dk1"/>
          </a:fontRef>
        </p:style>
        <p:txBody>
          <a:bodyPr vert="horz" lIns="144000" tIns="396000" rIns="14400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None/>
            </a:pPr>
            <a:r>
              <a:rPr lang="fr-FR" sz="1600" u="sng" dirty="0">
                <a:latin typeface="Arial" panose="020B0604020202020204" pitchFamily="34" charset="0"/>
                <a:cs typeface="Arial" panose="020B0604020202020204" pitchFamily="34" charset="0"/>
              </a:rPr>
              <a:t>Porteurs de projet : </a:t>
            </a:r>
          </a:p>
          <a:p>
            <a:r>
              <a:rPr lang="fr-FR" sz="1600" dirty="0">
                <a:latin typeface="Arial" panose="020B0604020202020204" pitchFamily="34" charset="0"/>
                <a:cs typeface="Arial" panose="020B0604020202020204" pitchFamily="34" charset="0"/>
              </a:rPr>
              <a:t>En priorité : conditionneurs, entreprises, start-ups, associations</a:t>
            </a:r>
          </a:p>
          <a:p>
            <a:r>
              <a:rPr lang="fr-FR" sz="1600" dirty="0">
                <a:latin typeface="Arial" panose="020B0604020202020204" pitchFamily="34" charset="0"/>
                <a:cs typeface="Arial" panose="020B0604020202020204" pitchFamily="34" charset="0"/>
              </a:rPr>
              <a:t>Acteurs institutionnels</a:t>
            </a:r>
          </a:p>
          <a:p>
            <a:pPr marL="0" indent="0">
              <a:buNone/>
            </a:pPr>
            <a:endParaRPr lang="fr-FR" sz="16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fr-FR" sz="1600" u="sng" dirty="0">
                <a:latin typeface="Arial" panose="020B0604020202020204" pitchFamily="34" charset="0"/>
                <a:cs typeface="Arial" panose="020B0604020202020204" pitchFamily="34" charset="0"/>
              </a:rPr>
              <a:t>Périmètre Emballages : </a:t>
            </a:r>
          </a:p>
          <a:p>
            <a:r>
              <a:rPr lang="fr-FR" sz="1600" dirty="0">
                <a:latin typeface="Arial" panose="020B0604020202020204" pitchFamily="34" charset="0"/>
                <a:cs typeface="Arial" panose="020B0604020202020204" pitchFamily="34" charset="0"/>
              </a:rPr>
              <a:t>Ménagers</a:t>
            </a:r>
          </a:p>
          <a:p>
            <a:r>
              <a:rPr lang="fr-FR" sz="1600" dirty="0">
                <a:latin typeface="Arial" panose="020B0604020202020204" pitchFamily="34" charset="0"/>
                <a:cs typeface="Arial" panose="020B0604020202020204" pitchFamily="34" charset="0"/>
              </a:rPr>
              <a:t>CHR</a:t>
            </a:r>
          </a:p>
          <a:p>
            <a:pPr marL="0" indent="0">
              <a:buFont typeface="Arial" panose="020B0604020202020204" pitchFamily="34" charset="0"/>
              <a:buNone/>
            </a:pPr>
            <a:endParaRPr lang="fr-FR" sz="16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fr-FR" sz="1600" u="sng" dirty="0">
                <a:latin typeface="Arial" panose="020B0604020202020204" pitchFamily="34" charset="0"/>
                <a:cs typeface="Arial" panose="020B0604020202020204" pitchFamily="34" charset="0"/>
              </a:rPr>
              <a:t>Périmètre géographique : </a:t>
            </a:r>
          </a:p>
          <a:p>
            <a:pPr marL="0" indent="0">
              <a:buFont typeface="Arial" panose="020B0604020202020204" pitchFamily="34" charset="0"/>
              <a:buNone/>
            </a:pPr>
            <a:r>
              <a:rPr lang="fr-FR" sz="1600" dirty="0">
                <a:latin typeface="Arial" panose="020B0604020202020204" pitchFamily="34" charset="0"/>
                <a:cs typeface="Arial" panose="020B0604020202020204" pitchFamily="34" charset="0"/>
              </a:rPr>
              <a:t>France dont DROM COM</a:t>
            </a:r>
          </a:p>
          <a:p>
            <a:pPr marL="0" indent="0">
              <a:buFont typeface="Arial" panose="020B0604020202020204" pitchFamily="34" charset="0"/>
              <a:buNone/>
            </a:pPr>
            <a:endParaRPr lang="fr-FR" sz="2000" dirty="0">
              <a:latin typeface="Arial" panose="020B0604020202020204" pitchFamily="34" charset="0"/>
              <a:cs typeface="Arial" panose="020B0604020202020204" pitchFamily="34" charset="0"/>
            </a:endParaRPr>
          </a:p>
        </p:txBody>
      </p:sp>
      <p:sp>
        <p:nvSpPr>
          <p:cNvPr id="16" name="Espace réservé du contenu 1">
            <a:extLst>
              <a:ext uri="{FF2B5EF4-FFF2-40B4-BE49-F238E27FC236}">
                <a16:creationId xmlns:a16="http://schemas.microsoft.com/office/drawing/2014/main" xmlns="" id="{4762AC30-6499-4641-9960-8EFD39EB5CD0}"/>
              </a:ext>
            </a:extLst>
          </p:cNvPr>
          <p:cNvSpPr>
            <a:spLocks noGrp="1"/>
          </p:cNvSpPr>
          <p:nvPr/>
        </p:nvSpPr>
        <p:spPr>
          <a:xfrm>
            <a:off x="1389179" y="1590938"/>
            <a:ext cx="2293792" cy="557236"/>
          </a:xfrm>
          <a:prstGeom prst="rect">
            <a:avLst/>
          </a:prstGeom>
          <a:solidFill>
            <a:schemeClr val="bg1"/>
          </a:solidFill>
        </p:spPr>
        <p:txBody>
          <a:bodyPr vert="horz" lIns="144000" tIns="144000" rIns="144000" bIns="144000" rtlCol="0">
            <a:normAutofit lnSpcReduction="10000"/>
          </a:bodyPr>
          <a:lstStyle>
            <a:lvl1pPr marL="0" indent="0" algn="l" defTabSz="914400" rtl="0" eaLnBrk="1" latinLnBrk="0" hangingPunct="1">
              <a:lnSpc>
                <a:spcPct val="90000"/>
              </a:lnSpc>
              <a:spcBef>
                <a:spcPts val="1000"/>
              </a:spcBef>
              <a:buFont typeface="Arial"/>
              <a:buNone/>
              <a:defRPr sz="1600" b="1" kern="1200">
                <a:solidFill>
                  <a:schemeClr val="accent1"/>
                </a:solidFill>
                <a:latin typeface="+mn-lt"/>
                <a:ea typeface="+mn-ea"/>
                <a:cs typeface="+mn-cs"/>
              </a:defRPr>
            </a:lvl1pPr>
            <a:lvl2pPr marL="7938" indent="0" algn="l" defTabSz="914400" rtl="0" eaLnBrk="1" latinLnBrk="0" hangingPunct="1">
              <a:lnSpc>
                <a:spcPct val="90000"/>
              </a:lnSpc>
              <a:spcBef>
                <a:spcPts val="500"/>
              </a:spcBef>
              <a:buFont typeface="Arial" panose="020B0604020202020204" pitchFamily="34" charset="0"/>
              <a:buNone/>
              <a:tabLst/>
              <a:defRPr sz="1200" kern="1200">
                <a:solidFill>
                  <a:schemeClr val="tx1"/>
                </a:solidFill>
                <a:latin typeface="+mn-lt"/>
                <a:ea typeface="+mn-ea"/>
                <a:cs typeface="+mn-cs"/>
              </a:defRPr>
            </a:lvl2pPr>
            <a:lvl3pPr marL="357188" indent="-177800" algn="l" defTabSz="914400" rtl="0" eaLnBrk="1" latinLnBrk="0" hangingPunct="1">
              <a:lnSpc>
                <a:spcPct val="90000"/>
              </a:lnSpc>
              <a:spcBef>
                <a:spcPts val="500"/>
              </a:spcBef>
              <a:buFont typeface="Arial" panose="020B0604020202020204" pitchFamily="34" charset="0"/>
              <a:buChar char="•"/>
              <a:tabLst/>
              <a:defRPr sz="1100" kern="1200">
                <a:solidFill>
                  <a:schemeClr val="tx1"/>
                </a:solidFill>
                <a:latin typeface="+mn-lt"/>
                <a:ea typeface="+mn-ea"/>
                <a:cs typeface="+mn-cs"/>
              </a:defRPr>
            </a:lvl3pPr>
            <a:lvl4pPr marL="536575" indent="-179388" algn="l" defTabSz="914400" rtl="0" eaLnBrk="1" latinLnBrk="0" hangingPunct="1">
              <a:lnSpc>
                <a:spcPct val="90000"/>
              </a:lnSpc>
              <a:spcBef>
                <a:spcPts val="500"/>
              </a:spcBef>
              <a:buFont typeface="Arial"/>
              <a:buChar char="•"/>
              <a:tabLst/>
              <a:defRPr sz="1100" kern="1200">
                <a:solidFill>
                  <a:schemeClr val="tx1"/>
                </a:solidFill>
                <a:latin typeface="+mn-lt"/>
                <a:ea typeface="+mn-ea"/>
                <a:cs typeface="+mn-cs"/>
              </a:defRPr>
            </a:lvl4pPr>
            <a:lvl5pPr marL="714375" indent="-177800" algn="l" defTabSz="914400" rtl="0" eaLnBrk="1" latinLnBrk="0" hangingPunct="1">
              <a:lnSpc>
                <a:spcPct val="90000"/>
              </a:lnSpc>
              <a:spcBef>
                <a:spcPts val="500"/>
              </a:spcBef>
              <a:buFont typeface="Arial"/>
              <a:buChar char="•"/>
              <a:tabLst/>
              <a:defRPr sz="1100" kern="1200">
                <a:solidFill>
                  <a:schemeClr val="tx1"/>
                </a:solidFill>
                <a:latin typeface="+mn-lt"/>
                <a:ea typeface="+mn-ea"/>
                <a:cs typeface="+mn-cs"/>
              </a:defRPr>
            </a:lvl5pPr>
            <a:lvl6pPr marL="714375" indent="-17780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6pPr>
            <a:lvl7pPr marL="987425" indent="-27305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ctr"/>
            <a:r>
              <a:rPr lang="fr-FR" sz="2000" dirty="0">
                <a:solidFill>
                  <a:schemeClr val="accent5">
                    <a:lumMod val="75000"/>
                  </a:schemeClr>
                </a:solidFill>
                <a:latin typeface="Arial" panose="020B0604020202020204" pitchFamily="34" charset="0"/>
                <a:cs typeface="Arial" panose="020B0604020202020204" pitchFamily="34" charset="0"/>
              </a:rPr>
              <a:t>Projets attendus</a:t>
            </a:r>
          </a:p>
        </p:txBody>
      </p:sp>
      <p:sp>
        <p:nvSpPr>
          <p:cNvPr id="17" name="Espace réservé du contenu 1">
            <a:extLst>
              <a:ext uri="{FF2B5EF4-FFF2-40B4-BE49-F238E27FC236}">
                <a16:creationId xmlns:a16="http://schemas.microsoft.com/office/drawing/2014/main" xmlns="" id="{430E79F3-ECA5-4F8D-811A-D5DB75BB464B}"/>
              </a:ext>
            </a:extLst>
          </p:cNvPr>
          <p:cNvSpPr>
            <a:spLocks noGrp="1"/>
          </p:cNvSpPr>
          <p:nvPr/>
        </p:nvSpPr>
        <p:spPr>
          <a:xfrm>
            <a:off x="4569481" y="1580256"/>
            <a:ext cx="3053037" cy="557236"/>
          </a:xfrm>
          <a:prstGeom prst="rect">
            <a:avLst/>
          </a:prstGeom>
          <a:solidFill>
            <a:schemeClr val="bg1"/>
          </a:solidFill>
        </p:spPr>
        <p:txBody>
          <a:bodyPr vert="horz" lIns="144000" tIns="144000" rIns="144000" bIns="144000" rtlCol="0">
            <a:normAutofit lnSpcReduction="10000"/>
          </a:bodyPr>
          <a:lstStyle>
            <a:lvl1pPr marL="0" indent="0" algn="l" defTabSz="914400" rtl="0" eaLnBrk="1" latinLnBrk="0" hangingPunct="1">
              <a:lnSpc>
                <a:spcPct val="90000"/>
              </a:lnSpc>
              <a:spcBef>
                <a:spcPts val="1000"/>
              </a:spcBef>
              <a:buFont typeface="Arial"/>
              <a:buNone/>
              <a:defRPr sz="1600" b="1" kern="1200">
                <a:solidFill>
                  <a:schemeClr val="accent1"/>
                </a:solidFill>
                <a:latin typeface="+mn-lt"/>
                <a:ea typeface="+mn-ea"/>
                <a:cs typeface="+mn-cs"/>
              </a:defRPr>
            </a:lvl1pPr>
            <a:lvl2pPr marL="7938" indent="0" algn="l" defTabSz="914400" rtl="0" eaLnBrk="1" latinLnBrk="0" hangingPunct="1">
              <a:lnSpc>
                <a:spcPct val="90000"/>
              </a:lnSpc>
              <a:spcBef>
                <a:spcPts val="500"/>
              </a:spcBef>
              <a:buFont typeface="Arial" panose="020B0604020202020204" pitchFamily="34" charset="0"/>
              <a:buNone/>
              <a:tabLst/>
              <a:defRPr sz="1200" kern="1200">
                <a:solidFill>
                  <a:schemeClr val="tx1"/>
                </a:solidFill>
                <a:latin typeface="+mn-lt"/>
                <a:ea typeface="+mn-ea"/>
                <a:cs typeface="+mn-cs"/>
              </a:defRPr>
            </a:lvl2pPr>
            <a:lvl3pPr marL="357188" indent="-177800" algn="l" defTabSz="914400" rtl="0" eaLnBrk="1" latinLnBrk="0" hangingPunct="1">
              <a:lnSpc>
                <a:spcPct val="90000"/>
              </a:lnSpc>
              <a:spcBef>
                <a:spcPts val="500"/>
              </a:spcBef>
              <a:buFont typeface="Arial" panose="020B0604020202020204" pitchFamily="34" charset="0"/>
              <a:buChar char="•"/>
              <a:tabLst/>
              <a:defRPr sz="1100" kern="1200">
                <a:solidFill>
                  <a:schemeClr val="tx1"/>
                </a:solidFill>
                <a:latin typeface="+mn-lt"/>
                <a:ea typeface="+mn-ea"/>
                <a:cs typeface="+mn-cs"/>
              </a:defRPr>
            </a:lvl3pPr>
            <a:lvl4pPr marL="536575" indent="-179388" algn="l" defTabSz="914400" rtl="0" eaLnBrk="1" latinLnBrk="0" hangingPunct="1">
              <a:lnSpc>
                <a:spcPct val="90000"/>
              </a:lnSpc>
              <a:spcBef>
                <a:spcPts val="500"/>
              </a:spcBef>
              <a:buFont typeface="Arial"/>
              <a:buChar char="•"/>
              <a:tabLst/>
              <a:defRPr sz="1100" kern="1200">
                <a:solidFill>
                  <a:schemeClr val="tx1"/>
                </a:solidFill>
                <a:latin typeface="+mn-lt"/>
                <a:ea typeface="+mn-ea"/>
                <a:cs typeface="+mn-cs"/>
              </a:defRPr>
            </a:lvl4pPr>
            <a:lvl5pPr marL="714375" indent="-177800" algn="l" defTabSz="914400" rtl="0" eaLnBrk="1" latinLnBrk="0" hangingPunct="1">
              <a:lnSpc>
                <a:spcPct val="90000"/>
              </a:lnSpc>
              <a:spcBef>
                <a:spcPts val="500"/>
              </a:spcBef>
              <a:buFont typeface="Arial"/>
              <a:buChar char="•"/>
              <a:tabLst/>
              <a:defRPr sz="1100" kern="1200">
                <a:solidFill>
                  <a:schemeClr val="tx1"/>
                </a:solidFill>
                <a:latin typeface="+mn-lt"/>
                <a:ea typeface="+mn-ea"/>
                <a:cs typeface="+mn-cs"/>
              </a:defRPr>
            </a:lvl5pPr>
            <a:lvl6pPr marL="714375" indent="-17780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6pPr>
            <a:lvl7pPr marL="987425" indent="-27305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ctr"/>
            <a:r>
              <a:rPr lang="fr-FR" sz="2000" dirty="0">
                <a:solidFill>
                  <a:schemeClr val="accent5">
                    <a:lumMod val="75000"/>
                  </a:schemeClr>
                </a:solidFill>
                <a:latin typeface="Arial" panose="020B0604020202020204" pitchFamily="34" charset="0"/>
                <a:cs typeface="Arial" panose="020B0604020202020204" pitchFamily="34" charset="0"/>
              </a:rPr>
              <a:t>Projets éligibles</a:t>
            </a:r>
          </a:p>
        </p:txBody>
      </p:sp>
      <p:sp>
        <p:nvSpPr>
          <p:cNvPr id="18" name="Espace réservé du contenu 1">
            <a:extLst>
              <a:ext uri="{FF2B5EF4-FFF2-40B4-BE49-F238E27FC236}">
                <a16:creationId xmlns:a16="http://schemas.microsoft.com/office/drawing/2014/main" xmlns="" id="{00B46246-5598-4354-A04F-439059C505FF}"/>
              </a:ext>
            </a:extLst>
          </p:cNvPr>
          <p:cNvSpPr>
            <a:spLocks noGrp="1"/>
          </p:cNvSpPr>
          <p:nvPr/>
        </p:nvSpPr>
        <p:spPr>
          <a:xfrm>
            <a:off x="8129405" y="1567128"/>
            <a:ext cx="3053037" cy="557236"/>
          </a:xfrm>
          <a:prstGeom prst="rect">
            <a:avLst/>
          </a:prstGeom>
          <a:solidFill>
            <a:schemeClr val="bg1"/>
          </a:solidFill>
        </p:spPr>
        <p:txBody>
          <a:bodyPr vert="horz" lIns="144000" tIns="144000" rIns="144000" bIns="144000" rtlCol="0">
            <a:normAutofit lnSpcReduction="10000"/>
          </a:bodyPr>
          <a:lstStyle>
            <a:lvl1pPr marL="0" indent="0" algn="l" defTabSz="914400" rtl="0" eaLnBrk="1" latinLnBrk="0" hangingPunct="1">
              <a:lnSpc>
                <a:spcPct val="90000"/>
              </a:lnSpc>
              <a:spcBef>
                <a:spcPts val="1000"/>
              </a:spcBef>
              <a:buFont typeface="Arial"/>
              <a:buNone/>
              <a:defRPr sz="1600" b="1" kern="1200">
                <a:solidFill>
                  <a:schemeClr val="accent1"/>
                </a:solidFill>
                <a:latin typeface="+mn-lt"/>
                <a:ea typeface="+mn-ea"/>
                <a:cs typeface="+mn-cs"/>
              </a:defRPr>
            </a:lvl1pPr>
            <a:lvl2pPr marL="7938" indent="0" algn="l" defTabSz="914400" rtl="0" eaLnBrk="1" latinLnBrk="0" hangingPunct="1">
              <a:lnSpc>
                <a:spcPct val="90000"/>
              </a:lnSpc>
              <a:spcBef>
                <a:spcPts val="500"/>
              </a:spcBef>
              <a:buFont typeface="Arial" panose="020B0604020202020204" pitchFamily="34" charset="0"/>
              <a:buNone/>
              <a:tabLst/>
              <a:defRPr sz="1200" kern="1200">
                <a:solidFill>
                  <a:schemeClr val="tx1"/>
                </a:solidFill>
                <a:latin typeface="+mn-lt"/>
                <a:ea typeface="+mn-ea"/>
                <a:cs typeface="+mn-cs"/>
              </a:defRPr>
            </a:lvl2pPr>
            <a:lvl3pPr marL="357188" indent="-177800" algn="l" defTabSz="914400" rtl="0" eaLnBrk="1" latinLnBrk="0" hangingPunct="1">
              <a:lnSpc>
                <a:spcPct val="90000"/>
              </a:lnSpc>
              <a:spcBef>
                <a:spcPts val="500"/>
              </a:spcBef>
              <a:buFont typeface="Arial" panose="020B0604020202020204" pitchFamily="34" charset="0"/>
              <a:buChar char="•"/>
              <a:tabLst/>
              <a:defRPr sz="1100" kern="1200">
                <a:solidFill>
                  <a:schemeClr val="tx1"/>
                </a:solidFill>
                <a:latin typeface="+mn-lt"/>
                <a:ea typeface="+mn-ea"/>
                <a:cs typeface="+mn-cs"/>
              </a:defRPr>
            </a:lvl3pPr>
            <a:lvl4pPr marL="536575" indent="-179388" algn="l" defTabSz="914400" rtl="0" eaLnBrk="1" latinLnBrk="0" hangingPunct="1">
              <a:lnSpc>
                <a:spcPct val="90000"/>
              </a:lnSpc>
              <a:spcBef>
                <a:spcPts val="500"/>
              </a:spcBef>
              <a:buFont typeface="Arial"/>
              <a:buChar char="•"/>
              <a:tabLst/>
              <a:defRPr sz="1100" kern="1200">
                <a:solidFill>
                  <a:schemeClr val="tx1"/>
                </a:solidFill>
                <a:latin typeface="+mn-lt"/>
                <a:ea typeface="+mn-ea"/>
                <a:cs typeface="+mn-cs"/>
              </a:defRPr>
            </a:lvl4pPr>
            <a:lvl5pPr marL="714375" indent="-177800" algn="l" defTabSz="914400" rtl="0" eaLnBrk="1" latinLnBrk="0" hangingPunct="1">
              <a:lnSpc>
                <a:spcPct val="90000"/>
              </a:lnSpc>
              <a:spcBef>
                <a:spcPts val="500"/>
              </a:spcBef>
              <a:buFont typeface="Arial"/>
              <a:buChar char="•"/>
              <a:tabLst/>
              <a:defRPr sz="1100" kern="1200">
                <a:solidFill>
                  <a:schemeClr val="tx1"/>
                </a:solidFill>
                <a:latin typeface="+mn-lt"/>
                <a:ea typeface="+mn-ea"/>
                <a:cs typeface="+mn-cs"/>
              </a:defRPr>
            </a:lvl5pPr>
            <a:lvl6pPr marL="714375" indent="-17780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6pPr>
            <a:lvl7pPr marL="987425" indent="-27305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ctr"/>
            <a:r>
              <a:rPr lang="fr-FR" sz="2000" dirty="0">
                <a:solidFill>
                  <a:schemeClr val="accent5">
                    <a:lumMod val="75000"/>
                  </a:schemeClr>
                </a:solidFill>
                <a:latin typeface="Arial" panose="020B0604020202020204" pitchFamily="34" charset="0"/>
                <a:cs typeface="Arial" panose="020B0604020202020204" pitchFamily="34" charset="0"/>
              </a:rPr>
              <a:t>Périmètre d’éligibilité</a:t>
            </a:r>
          </a:p>
        </p:txBody>
      </p:sp>
    </p:spTree>
    <p:extLst>
      <p:ext uri="{BB962C8B-B14F-4D97-AF65-F5344CB8AC3E}">
        <p14:creationId xmlns:p14="http://schemas.microsoft.com/office/powerpoint/2010/main" val="2605001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707F926-8E64-4583-964D-2C78DB7C645E}"/>
              </a:ext>
            </a:extLst>
          </p:cNvPr>
          <p:cNvSpPr>
            <a:spLocks noGrp="1"/>
          </p:cNvSpPr>
          <p:nvPr>
            <p:ph type="title"/>
          </p:nvPr>
        </p:nvSpPr>
        <p:spPr>
          <a:xfrm>
            <a:off x="838200" y="141532"/>
            <a:ext cx="10882746" cy="1325563"/>
          </a:xfrm>
        </p:spPr>
        <p:txBody>
          <a:bodyPr>
            <a:noAutofit/>
          </a:bodyPr>
          <a:lstStyle/>
          <a:p>
            <a:r>
              <a:rPr lang="fr-FR" sz="3200" dirty="0">
                <a:solidFill>
                  <a:schemeClr val="accent5">
                    <a:lumMod val="75000"/>
                  </a:schemeClr>
                </a:solidFill>
                <a:latin typeface="Arial" panose="020B0604020202020204" pitchFamily="34" charset="0"/>
                <a:cs typeface="Arial" panose="020B0604020202020204" pitchFamily="34" charset="0"/>
              </a:rPr>
              <a:t>Modalités de candidature : fonctionnement et calendrier </a:t>
            </a:r>
          </a:p>
        </p:txBody>
      </p:sp>
      <p:sp>
        <p:nvSpPr>
          <p:cNvPr id="4" name="Espace réservé du numéro de diapositive 4">
            <a:extLst>
              <a:ext uri="{FF2B5EF4-FFF2-40B4-BE49-F238E27FC236}">
                <a16:creationId xmlns:a16="http://schemas.microsoft.com/office/drawing/2014/main" xmlns="" id="{75740784-4C35-4AD5-AA5B-3EE604DE50AF}"/>
              </a:ext>
            </a:extLst>
          </p:cNvPr>
          <p:cNvSpPr>
            <a:spLocks noGrp="1"/>
          </p:cNvSpPr>
          <p:nvPr>
            <p:ph type="sldNum" sz="quarter" idx="12"/>
          </p:nvPr>
        </p:nvSpPr>
        <p:spPr>
          <a:xfrm>
            <a:off x="8610600" y="6356350"/>
            <a:ext cx="2743200" cy="365125"/>
          </a:xfrm>
        </p:spPr>
        <p:txBody>
          <a:bodyPr/>
          <a:lstStyle/>
          <a:p>
            <a:fld id="{63CB0529-B86E-4039-8ABE-FAB674CD1247}" type="slidenum">
              <a:rPr lang="fr-FR" smtClean="0"/>
              <a:t>8</a:t>
            </a:fld>
            <a:endParaRPr lang="fr-FR" dirty="0"/>
          </a:p>
        </p:txBody>
      </p:sp>
      <p:sp>
        <p:nvSpPr>
          <p:cNvPr id="13" name="Espace réservé du contenu 6">
            <a:extLst>
              <a:ext uri="{FF2B5EF4-FFF2-40B4-BE49-F238E27FC236}">
                <a16:creationId xmlns:a16="http://schemas.microsoft.com/office/drawing/2014/main" xmlns="" id="{00586ACE-F338-4A61-A648-41D4473DA7DB}"/>
              </a:ext>
            </a:extLst>
          </p:cNvPr>
          <p:cNvSpPr>
            <a:spLocks noGrp="1"/>
          </p:cNvSpPr>
          <p:nvPr>
            <p:ph idx="1"/>
          </p:nvPr>
        </p:nvSpPr>
        <p:spPr>
          <a:xfrm>
            <a:off x="641688" y="1722086"/>
            <a:ext cx="6631380" cy="4358082"/>
          </a:xfrm>
          <a:ln w="19050">
            <a:solidFill>
              <a:schemeClr val="bg1"/>
            </a:solidFill>
          </a:ln>
        </p:spPr>
        <p:style>
          <a:lnRef idx="2">
            <a:schemeClr val="accent1"/>
          </a:lnRef>
          <a:fillRef idx="1">
            <a:schemeClr val="lt1"/>
          </a:fillRef>
          <a:effectRef idx="0">
            <a:schemeClr val="accent1"/>
          </a:effectRef>
          <a:fontRef idx="minor">
            <a:schemeClr val="dk1"/>
          </a:fontRef>
        </p:style>
        <p:txBody>
          <a:bodyPr lIns="144000" tIns="396000" rIns="144000">
            <a:noAutofit/>
          </a:bodyPr>
          <a:lstStyle/>
          <a:p>
            <a:pPr marL="0" indent="0" algn="just">
              <a:buNone/>
            </a:pPr>
            <a:r>
              <a:rPr lang="fr-FR" sz="1700" b="1" dirty="0">
                <a:latin typeface="Arial" panose="020B0604020202020204" pitchFamily="34" charset="0"/>
                <a:cs typeface="Arial" panose="020B0604020202020204" pitchFamily="34" charset="0"/>
              </a:rPr>
              <a:t>Etape 1 : Organisation d’un échange pré-dépôt </a:t>
            </a:r>
            <a:r>
              <a:rPr lang="fr-FR" sz="1700" b="1" u="sng" dirty="0">
                <a:latin typeface="Arial" panose="020B0604020202020204" pitchFamily="34" charset="0"/>
                <a:cs typeface="Arial" panose="020B0604020202020204" pitchFamily="34" charset="0"/>
              </a:rPr>
              <a:t>obligatoire</a:t>
            </a:r>
            <a:r>
              <a:rPr lang="fr-FR" sz="1700" b="1" dirty="0">
                <a:latin typeface="Arial" panose="020B0604020202020204" pitchFamily="34" charset="0"/>
                <a:cs typeface="Arial" panose="020B0604020202020204" pitchFamily="34" charset="0"/>
              </a:rPr>
              <a:t> </a:t>
            </a:r>
          </a:p>
          <a:p>
            <a:pPr marL="0" indent="0" algn="just">
              <a:spcBef>
                <a:spcPts val="600"/>
              </a:spcBef>
              <a:buNone/>
            </a:pPr>
            <a:r>
              <a:rPr lang="fr-FR" sz="1700" i="1" dirty="0">
                <a:latin typeface="Arial" panose="020B0604020202020204" pitchFamily="34" charset="0"/>
                <a:cs typeface="Arial" panose="020B0604020202020204" pitchFamily="34" charset="0"/>
              </a:rPr>
              <a:t>Attention, les dossiers déposés en ligne sans l’échange pré-dépôt ne seront pas étudiés. </a:t>
            </a:r>
          </a:p>
          <a:p>
            <a:pPr marL="0" indent="0" algn="just">
              <a:spcBef>
                <a:spcPts val="600"/>
              </a:spcBef>
              <a:buNone/>
            </a:pPr>
            <a:r>
              <a:rPr lang="fr-FR" sz="1700" dirty="0">
                <a:latin typeface="Arial" panose="020B0604020202020204" pitchFamily="34" charset="0"/>
                <a:cs typeface="Arial" panose="020B0604020202020204" pitchFamily="34" charset="0"/>
              </a:rPr>
              <a:t>Entretien à réaliser au moins un mois avant la date de clôture de l’AMI </a:t>
            </a:r>
          </a:p>
          <a:p>
            <a:pPr marL="0" indent="0" algn="just">
              <a:spcBef>
                <a:spcPts val="600"/>
              </a:spcBef>
              <a:buNone/>
            </a:pPr>
            <a:r>
              <a:rPr lang="fr-FR" sz="1700" dirty="0">
                <a:latin typeface="Arial" panose="020B0604020202020204" pitchFamily="34" charset="0"/>
                <a:cs typeface="Arial" panose="020B0604020202020204" pitchFamily="34" charset="0"/>
              </a:rPr>
              <a:t>Le candidat contacte par mail l’ADEME </a:t>
            </a:r>
            <a:r>
              <a:rPr lang="fr-FR" sz="1700" b="1" u="sng" dirty="0">
                <a:latin typeface="Arial" panose="020B0604020202020204" pitchFamily="34" charset="0"/>
                <a:cs typeface="Arial" panose="020B0604020202020204" pitchFamily="34" charset="0"/>
              </a:rPr>
              <a:t>et</a:t>
            </a:r>
            <a:r>
              <a:rPr lang="fr-FR" sz="1700" dirty="0">
                <a:latin typeface="Arial" panose="020B0604020202020204" pitchFamily="34" charset="0"/>
                <a:cs typeface="Arial" panose="020B0604020202020204" pitchFamily="34" charset="0"/>
              </a:rPr>
              <a:t> Citeo pour caler un rdv</a:t>
            </a:r>
          </a:p>
          <a:p>
            <a:pPr marL="0" indent="0" algn="just">
              <a:buNone/>
            </a:pPr>
            <a:endParaRPr lang="fr-FR" sz="1050" dirty="0">
              <a:latin typeface="Arial" panose="020B0604020202020204" pitchFamily="34" charset="0"/>
              <a:cs typeface="Arial" panose="020B0604020202020204" pitchFamily="34" charset="0"/>
            </a:endParaRPr>
          </a:p>
          <a:p>
            <a:pPr marL="0" indent="0" algn="just">
              <a:buNone/>
            </a:pPr>
            <a:r>
              <a:rPr lang="fr-FR" sz="1700" b="1" dirty="0">
                <a:latin typeface="Arial" panose="020B0604020202020204" pitchFamily="34" charset="0"/>
                <a:cs typeface="Arial" panose="020B0604020202020204" pitchFamily="34" charset="0"/>
              </a:rPr>
              <a:t>Etape 2 : Finalisation du dossier de candidature</a:t>
            </a:r>
          </a:p>
          <a:p>
            <a:pPr marL="0" indent="0" algn="just">
              <a:buNone/>
            </a:pPr>
            <a:r>
              <a:rPr lang="fr-FR" sz="1700" dirty="0">
                <a:latin typeface="Arial" panose="020B0604020202020204" pitchFamily="34" charset="0"/>
                <a:cs typeface="Arial" panose="020B0604020202020204" pitchFamily="34" charset="0"/>
              </a:rPr>
              <a:t>Dans le cas où l’échange pré-dépôt a confirmé l’opportunité de déposer le projet, tous les documents constitutifs du dossier de candidature doivent être complétés et joints à la candidature en ligne.</a:t>
            </a:r>
          </a:p>
          <a:p>
            <a:pPr marL="0" indent="0" algn="just">
              <a:buNone/>
            </a:pPr>
            <a:endParaRPr lang="fr-FR" sz="1000" dirty="0">
              <a:latin typeface="Arial" panose="020B0604020202020204" pitchFamily="34" charset="0"/>
              <a:cs typeface="Arial" panose="020B0604020202020204" pitchFamily="34" charset="0"/>
            </a:endParaRPr>
          </a:p>
        </p:txBody>
      </p:sp>
      <p:sp>
        <p:nvSpPr>
          <p:cNvPr id="16" name="Espace réservé du contenu 1">
            <a:extLst>
              <a:ext uri="{FF2B5EF4-FFF2-40B4-BE49-F238E27FC236}">
                <a16:creationId xmlns:a16="http://schemas.microsoft.com/office/drawing/2014/main" xmlns="" id="{4762AC30-6499-4641-9960-8EFD39EB5CD0}"/>
              </a:ext>
            </a:extLst>
          </p:cNvPr>
          <p:cNvSpPr>
            <a:spLocks noGrp="1"/>
          </p:cNvSpPr>
          <p:nvPr/>
        </p:nvSpPr>
        <p:spPr>
          <a:xfrm>
            <a:off x="670387" y="1146634"/>
            <a:ext cx="2668818" cy="557236"/>
          </a:xfrm>
          <a:prstGeom prst="rect">
            <a:avLst/>
          </a:prstGeom>
          <a:solidFill>
            <a:schemeClr val="bg1"/>
          </a:solidFill>
        </p:spPr>
        <p:txBody>
          <a:bodyPr vert="horz" lIns="144000" tIns="144000" rIns="144000" bIns="144000" rtlCol="0">
            <a:normAutofit/>
          </a:bodyPr>
          <a:lstStyle>
            <a:lvl1pPr marL="0" indent="0" algn="l" defTabSz="914400" rtl="0" eaLnBrk="1" latinLnBrk="0" hangingPunct="1">
              <a:lnSpc>
                <a:spcPct val="90000"/>
              </a:lnSpc>
              <a:spcBef>
                <a:spcPts val="1000"/>
              </a:spcBef>
              <a:buFont typeface="Arial"/>
              <a:buNone/>
              <a:defRPr sz="1600" b="1" kern="1200">
                <a:solidFill>
                  <a:schemeClr val="accent1"/>
                </a:solidFill>
                <a:latin typeface="+mn-lt"/>
                <a:ea typeface="+mn-ea"/>
                <a:cs typeface="+mn-cs"/>
              </a:defRPr>
            </a:lvl1pPr>
            <a:lvl2pPr marL="7938" indent="0" algn="l" defTabSz="914400" rtl="0" eaLnBrk="1" latinLnBrk="0" hangingPunct="1">
              <a:lnSpc>
                <a:spcPct val="90000"/>
              </a:lnSpc>
              <a:spcBef>
                <a:spcPts val="500"/>
              </a:spcBef>
              <a:buFont typeface="Arial" panose="020B0604020202020204" pitchFamily="34" charset="0"/>
              <a:buNone/>
              <a:tabLst/>
              <a:defRPr sz="1200" kern="1200">
                <a:solidFill>
                  <a:schemeClr val="tx1"/>
                </a:solidFill>
                <a:latin typeface="+mn-lt"/>
                <a:ea typeface="+mn-ea"/>
                <a:cs typeface="+mn-cs"/>
              </a:defRPr>
            </a:lvl2pPr>
            <a:lvl3pPr marL="357188" indent="-177800" algn="l" defTabSz="914400" rtl="0" eaLnBrk="1" latinLnBrk="0" hangingPunct="1">
              <a:lnSpc>
                <a:spcPct val="90000"/>
              </a:lnSpc>
              <a:spcBef>
                <a:spcPts val="500"/>
              </a:spcBef>
              <a:buFont typeface="Arial" panose="020B0604020202020204" pitchFamily="34" charset="0"/>
              <a:buChar char="•"/>
              <a:tabLst/>
              <a:defRPr sz="1100" kern="1200">
                <a:solidFill>
                  <a:schemeClr val="tx1"/>
                </a:solidFill>
                <a:latin typeface="+mn-lt"/>
                <a:ea typeface="+mn-ea"/>
                <a:cs typeface="+mn-cs"/>
              </a:defRPr>
            </a:lvl3pPr>
            <a:lvl4pPr marL="536575" indent="-179388" algn="l" defTabSz="914400" rtl="0" eaLnBrk="1" latinLnBrk="0" hangingPunct="1">
              <a:lnSpc>
                <a:spcPct val="90000"/>
              </a:lnSpc>
              <a:spcBef>
                <a:spcPts val="500"/>
              </a:spcBef>
              <a:buFont typeface="Arial"/>
              <a:buChar char="•"/>
              <a:tabLst/>
              <a:defRPr sz="1100" kern="1200">
                <a:solidFill>
                  <a:schemeClr val="tx1"/>
                </a:solidFill>
                <a:latin typeface="+mn-lt"/>
                <a:ea typeface="+mn-ea"/>
                <a:cs typeface="+mn-cs"/>
              </a:defRPr>
            </a:lvl4pPr>
            <a:lvl5pPr marL="714375" indent="-177800" algn="l" defTabSz="914400" rtl="0" eaLnBrk="1" latinLnBrk="0" hangingPunct="1">
              <a:lnSpc>
                <a:spcPct val="90000"/>
              </a:lnSpc>
              <a:spcBef>
                <a:spcPts val="500"/>
              </a:spcBef>
              <a:buFont typeface="Arial"/>
              <a:buChar char="•"/>
              <a:tabLst/>
              <a:defRPr sz="1100" kern="1200">
                <a:solidFill>
                  <a:schemeClr val="tx1"/>
                </a:solidFill>
                <a:latin typeface="+mn-lt"/>
                <a:ea typeface="+mn-ea"/>
                <a:cs typeface="+mn-cs"/>
              </a:defRPr>
            </a:lvl5pPr>
            <a:lvl6pPr marL="714375" indent="-17780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6pPr>
            <a:lvl7pPr marL="987425" indent="-27305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fr-FR" sz="1800" dirty="0">
                <a:solidFill>
                  <a:schemeClr val="accent5">
                    <a:lumMod val="75000"/>
                  </a:schemeClr>
                </a:solidFill>
                <a:latin typeface="Arial" panose="020B0604020202020204" pitchFamily="34" charset="0"/>
                <a:cs typeface="Arial" panose="020B0604020202020204" pitchFamily="34" charset="0"/>
              </a:rPr>
              <a:t>Sélection en 2 étapes</a:t>
            </a:r>
          </a:p>
        </p:txBody>
      </p:sp>
      <p:sp>
        <p:nvSpPr>
          <p:cNvPr id="10" name="Espace réservé du contenu 6">
            <a:extLst>
              <a:ext uri="{FF2B5EF4-FFF2-40B4-BE49-F238E27FC236}">
                <a16:creationId xmlns:a16="http://schemas.microsoft.com/office/drawing/2014/main" xmlns="" id="{7D19A370-BE5C-44AC-9B79-C398CDB61B69}"/>
              </a:ext>
            </a:extLst>
          </p:cNvPr>
          <p:cNvSpPr txBox="1">
            <a:spLocks/>
          </p:cNvSpPr>
          <p:nvPr/>
        </p:nvSpPr>
        <p:spPr>
          <a:xfrm>
            <a:off x="7588332" y="1703871"/>
            <a:ext cx="4132614" cy="4376296"/>
          </a:xfrm>
          <a:prstGeom prst="rect">
            <a:avLst/>
          </a:prstGeom>
          <a:ln w="19050" cap="flat" cmpd="sng" algn="ctr">
            <a:solidFill>
              <a:schemeClr val="accent1"/>
            </a:solidFill>
            <a:prstDash val="solid"/>
            <a:miter lim="800000"/>
          </a:ln>
        </p:spPr>
        <p:style>
          <a:lnRef idx="2">
            <a:schemeClr val="accent1"/>
          </a:lnRef>
          <a:fillRef idx="1">
            <a:schemeClr val="lt1"/>
          </a:fillRef>
          <a:effectRef idx="0">
            <a:schemeClr val="accent1"/>
          </a:effectRef>
          <a:fontRef idx="minor">
            <a:schemeClr val="dk1"/>
          </a:fontRef>
        </p:style>
        <p:txBody>
          <a:bodyPr vert="horz" lIns="144000" tIns="396000" rIns="14400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None/>
            </a:pPr>
            <a:endParaRPr lang="fr-FR" sz="1700" dirty="0">
              <a:latin typeface="Arial" panose="020B0604020202020204" pitchFamily="34" charset="0"/>
              <a:cs typeface="Arial" panose="020B0604020202020204" pitchFamily="34" charset="0"/>
            </a:endParaRPr>
          </a:p>
          <a:p>
            <a:pPr marL="0" indent="0">
              <a:buNone/>
            </a:pPr>
            <a:r>
              <a:rPr lang="fr-FR" sz="1700" dirty="0">
                <a:latin typeface="Arial" panose="020B0604020202020204" pitchFamily="34" charset="0"/>
                <a:cs typeface="Arial" panose="020B0604020202020204" pitchFamily="34" charset="0"/>
              </a:rPr>
              <a:t>Les candidature seront étudiées au fur et à mesure de leur réception </a:t>
            </a:r>
          </a:p>
          <a:p>
            <a:pPr marL="0" indent="0" algn="ctr">
              <a:buNone/>
            </a:pPr>
            <a:r>
              <a:rPr lang="fr-FR" sz="1700" b="1" i="1" dirty="0">
                <a:solidFill>
                  <a:srgbClr val="9E5ECE"/>
                </a:solidFill>
                <a:latin typeface="Arial" panose="020B0604020202020204" pitchFamily="34" charset="0"/>
                <a:cs typeface="Arial" panose="020B0604020202020204" pitchFamily="34" charset="0"/>
              </a:rPr>
              <a:t>AMI : juin 2019 au 30 juin 2020</a:t>
            </a:r>
            <a:endParaRPr lang="fr-FR" sz="1700" b="1" dirty="0">
              <a:latin typeface="Arial" panose="020B0604020202020204" pitchFamily="34" charset="0"/>
              <a:cs typeface="Arial" panose="020B0604020202020204" pitchFamily="34" charset="0"/>
            </a:endParaRPr>
          </a:p>
          <a:p>
            <a:pPr marL="0" indent="0">
              <a:buNone/>
            </a:pPr>
            <a:r>
              <a:rPr lang="fr-FR" sz="1700" dirty="0" err="1">
                <a:latin typeface="Arial" panose="020B0604020202020204" pitchFamily="34" charset="0"/>
                <a:cs typeface="Arial" panose="020B0604020202020204" pitchFamily="34" charset="0"/>
              </a:rPr>
              <a:t>CdC</a:t>
            </a:r>
            <a:r>
              <a:rPr lang="fr-FR" sz="1700" dirty="0">
                <a:latin typeface="Arial" panose="020B0604020202020204" pitchFamily="34" charset="0"/>
                <a:cs typeface="Arial" panose="020B0604020202020204" pitchFamily="34" charset="0"/>
              </a:rPr>
              <a:t> et dossier de candidature en ligne  </a:t>
            </a:r>
            <a:r>
              <a:rPr lang="fr-FR" sz="1700" u="sng" dirty="0">
                <a:hlinkClick r:id="rId3"/>
              </a:rPr>
              <a:t>https://appelsaprojets.ademe.fr/aap/REEMPLOI2019-82</a:t>
            </a:r>
            <a:endParaRPr lang="fr-FR" sz="1700" u="sng" dirty="0"/>
          </a:p>
          <a:p>
            <a:pPr marL="0" indent="0">
              <a:buNone/>
            </a:pPr>
            <a:endParaRPr lang="fr-FR" sz="1700" dirty="0">
              <a:latin typeface="Arial" panose="020B0604020202020204" pitchFamily="34" charset="0"/>
              <a:cs typeface="Arial" panose="020B0604020202020204" pitchFamily="34" charset="0"/>
            </a:endParaRPr>
          </a:p>
          <a:p>
            <a:pPr marL="0" indent="0">
              <a:buNone/>
            </a:pPr>
            <a:r>
              <a:rPr lang="fr-FR" sz="1700" dirty="0">
                <a:latin typeface="Arial" panose="020B0604020202020204" pitchFamily="34" charset="0"/>
                <a:cs typeface="Arial" panose="020B0604020202020204" pitchFamily="34" charset="0"/>
              </a:rPr>
              <a:t>Contacts pour organiser l’échange pré-dépôt : </a:t>
            </a:r>
          </a:p>
          <a:p>
            <a:pPr marL="0" indent="0">
              <a:buNone/>
            </a:pPr>
            <a:r>
              <a:rPr lang="fr-FR" sz="1700" dirty="0" err="1">
                <a:latin typeface="Arial" panose="020B0604020202020204" pitchFamily="34" charset="0"/>
                <a:cs typeface="Arial" panose="020B0604020202020204" pitchFamily="34" charset="0"/>
              </a:rPr>
              <a:t>Citeo</a:t>
            </a:r>
            <a:r>
              <a:rPr lang="fr-FR" sz="1700" dirty="0">
                <a:latin typeface="Arial" panose="020B0604020202020204" pitchFamily="34" charset="0"/>
                <a:cs typeface="Arial" panose="020B0604020202020204" pitchFamily="34" charset="0"/>
              </a:rPr>
              <a:t> : </a:t>
            </a:r>
            <a:r>
              <a:rPr lang="fr-FR" sz="1700" dirty="0">
                <a:latin typeface="Arial" panose="020B0604020202020204" pitchFamily="34" charset="0"/>
                <a:cs typeface="Arial" panose="020B0604020202020204" pitchFamily="34" charset="0"/>
                <a:hlinkClick r:id="rId4"/>
              </a:rPr>
              <a:t>reemploi@citeo.com</a:t>
            </a:r>
            <a:r>
              <a:rPr lang="fr-FR" sz="1700" dirty="0">
                <a:latin typeface="Arial" panose="020B0604020202020204" pitchFamily="34" charset="0"/>
                <a:cs typeface="Arial" panose="020B0604020202020204" pitchFamily="34" charset="0"/>
              </a:rPr>
              <a:t> </a:t>
            </a:r>
          </a:p>
          <a:p>
            <a:pPr marL="0" indent="0">
              <a:buNone/>
            </a:pPr>
            <a:r>
              <a:rPr lang="fr-FR" sz="1700" dirty="0">
                <a:latin typeface="Arial" panose="020B0604020202020204" pitchFamily="34" charset="0"/>
                <a:cs typeface="Arial" panose="020B0604020202020204" pitchFamily="34" charset="0"/>
              </a:rPr>
              <a:t>ADEME : </a:t>
            </a:r>
            <a:r>
              <a:rPr lang="fr-FR" sz="1700" dirty="0">
                <a:solidFill>
                  <a:srgbClr val="0070C0"/>
                </a:solidFill>
                <a:latin typeface="Arial" panose="020B0604020202020204" pitchFamily="34" charset="0"/>
                <a:cs typeface="Arial" panose="020B0604020202020204" pitchFamily="34" charset="0"/>
              </a:rPr>
              <a:t>voir liste des contacts en direction régionale en annexe </a:t>
            </a:r>
            <a:r>
              <a:rPr lang="fr-FR" sz="1700" dirty="0" err="1">
                <a:solidFill>
                  <a:srgbClr val="0070C0"/>
                </a:solidFill>
                <a:latin typeface="Arial" panose="020B0604020202020204" pitchFamily="34" charset="0"/>
                <a:cs typeface="Arial" panose="020B0604020202020204" pitchFamily="34" charset="0"/>
              </a:rPr>
              <a:t>cdc</a:t>
            </a:r>
            <a:endParaRPr lang="fr-FR" sz="1700" dirty="0">
              <a:solidFill>
                <a:srgbClr val="0070C0"/>
              </a:solidFill>
              <a:latin typeface="Arial" panose="020B0604020202020204" pitchFamily="34" charset="0"/>
              <a:cs typeface="Arial" panose="020B0604020202020204" pitchFamily="34" charset="0"/>
            </a:endParaRPr>
          </a:p>
        </p:txBody>
      </p:sp>
      <p:sp>
        <p:nvSpPr>
          <p:cNvPr id="11" name="Espace réservé du contenu 1">
            <a:extLst>
              <a:ext uri="{FF2B5EF4-FFF2-40B4-BE49-F238E27FC236}">
                <a16:creationId xmlns:a16="http://schemas.microsoft.com/office/drawing/2014/main" xmlns="" id="{762D6512-9E47-4E96-8344-39FD2CB38259}"/>
              </a:ext>
            </a:extLst>
          </p:cNvPr>
          <p:cNvSpPr>
            <a:spLocks noGrp="1"/>
          </p:cNvSpPr>
          <p:nvPr/>
        </p:nvSpPr>
        <p:spPr>
          <a:xfrm>
            <a:off x="8509028" y="1341911"/>
            <a:ext cx="2293792" cy="723917"/>
          </a:xfrm>
          <a:prstGeom prst="rect">
            <a:avLst/>
          </a:prstGeom>
          <a:solidFill>
            <a:schemeClr val="bg1"/>
          </a:solidFill>
        </p:spPr>
        <p:txBody>
          <a:bodyPr vert="horz" lIns="144000" tIns="144000" rIns="144000" bIns="144000" rtlCol="0">
            <a:noAutofit/>
          </a:bodyPr>
          <a:lstStyle>
            <a:lvl1pPr marL="0" indent="0" algn="l" defTabSz="914400" rtl="0" eaLnBrk="1" latinLnBrk="0" hangingPunct="1">
              <a:lnSpc>
                <a:spcPct val="90000"/>
              </a:lnSpc>
              <a:spcBef>
                <a:spcPts val="1000"/>
              </a:spcBef>
              <a:buFont typeface="Arial"/>
              <a:buNone/>
              <a:defRPr sz="1600" b="1" kern="1200">
                <a:solidFill>
                  <a:schemeClr val="accent1"/>
                </a:solidFill>
                <a:latin typeface="+mn-lt"/>
                <a:ea typeface="+mn-ea"/>
                <a:cs typeface="+mn-cs"/>
              </a:defRPr>
            </a:lvl1pPr>
            <a:lvl2pPr marL="7938" indent="0" algn="l" defTabSz="914400" rtl="0" eaLnBrk="1" latinLnBrk="0" hangingPunct="1">
              <a:lnSpc>
                <a:spcPct val="90000"/>
              </a:lnSpc>
              <a:spcBef>
                <a:spcPts val="500"/>
              </a:spcBef>
              <a:buFont typeface="Arial" panose="020B0604020202020204" pitchFamily="34" charset="0"/>
              <a:buNone/>
              <a:tabLst/>
              <a:defRPr sz="1200" kern="1200">
                <a:solidFill>
                  <a:schemeClr val="tx1"/>
                </a:solidFill>
                <a:latin typeface="+mn-lt"/>
                <a:ea typeface="+mn-ea"/>
                <a:cs typeface="+mn-cs"/>
              </a:defRPr>
            </a:lvl2pPr>
            <a:lvl3pPr marL="357188" indent="-177800" algn="l" defTabSz="914400" rtl="0" eaLnBrk="1" latinLnBrk="0" hangingPunct="1">
              <a:lnSpc>
                <a:spcPct val="90000"/>
              </a:lnSpc>
              <a:spcBef>
                <a:spcPts val="500"/>
              </a:spcBef>
              <a:buFont typeface="Arial" panose="020B0604020202020204" pitchFamily="34" charset="0"/>
              <a:buChar char="•"/>
              <a:tabLst/>
              <a:defRPr sz="1100" kern="1200">
                <a:solidFill>
                  <a:schemeClr val="tx1"/>
                </a:solidFill>
                <a:latin typeface="+mn-lt"/>
                <a:ea typeface="+mn-ea"/>
                <a:cs typeface="+mn-cs"/>
              </a:defRPr>
            </a:lvl3pPr>
            <a:lvl4pPr marL="536575" indent="-179388" algn="l" defTabSz="914400" rtl="0" eaLnBrk="1" latinLnBrk="0" hangingPunct="1">
              <a:lnSpc>
                <a:spcPct val="90000"/>
              </a:lnSpc>
              <a:spcBef>
                <a:spcPts val="500"/>
              </a:spcBef>
              <a:buFont typeface="Arial"/>
              <a:buChar char="•"/>
              <a:tabLst/>
              <a:defRPr sz="1100" kern="1200">
                <a:solidFill>
                  <a:schemeClr val="tx1"/>
                </a:solidFill>
                <a:latin typeface="+mn-lt"/>
                <a:ea typeface="+mn-ea"/>
                <a:cs typeface="+mn-cs"/>
              </a:defRPr>
            </a:lvl4pPr>
            <a:lvl5pPr marL="714375" indent="-177800" algn="l" defTabSz="914400" rtl="0" eaLnBrk="1" latinLnBrk="0" hangingPunct="1">
              <a:lnSpc>
                <a:spcPct val="90000"/>
              </a:lnSpc>
              <a:spcBef>
                <a:spcPts val="500"/>
              </a:spcBef>
              <a:buFont typeface="Arial"/>
              <a:buChar char="•"/>
              <a:tabLst/>
              <a:defRPr sz="1100" kern="1200">
                <a:solidFill>
                  <a:schemeClr val="tx1"/>
                </a:solidFill>
                <a:latin typeface="+mn-lt"/>
                <a:ea typeface="+mn-ea"/>
                <a:cs typeface="+mn-cs"/>
              </a:defRPr>
            </a:lvl5pPr>
            <a:lvl6pPr marL="714375" indent="-17780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6pPr>
            <a:lvl7pPr marL="987425" indent="-27305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ctr"/>
            <a:r>
              <a:rPr lang="fr-FR" sz="2000" dirty="0">
                <a:solidFill>
                  <a:schemeClr val="accent5">
                    <a:lumMod val="75000"/>
                  </a:schemeClr>
                </a:solidFill>
                <a:latin typeface="Arial" panose="020B0604020202020204" pitchFamily="34" charset="0"/>
                <a:cs typeface="Arial" panose="020B0604020202020204" pitchFamily="34" charset="0"/>
              </a:rPr>
              <a:t>Candidature et dépôt en ligne !</a:t>
            </a:r>
          </a:p>
        </p:txBody>
      </p:sp>
    </p:spTree>
    <p:extLst>
      <p:ext uri="{BB962C8B-B14F-4D97-AF65-F5344CB8AC3E}">
        <p14:creationId xmlns:p14="http://schemas.microsoft.com/office/powerpoint/2010/main" val="2683761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2568" y="1710361"/>
            <a:ext cx="10562113" cy="3551187"/>
          </a:xfrm>
        </p:spPr>
        <p:txBody>
          <a:bodyPr>
            <a:noAutofit/>
          </a:bodyPr>
          <a:lstStyle/>
          <a:p>
            <a:pPr lvl="0" algn="just"/>
            <a:r>
              <a:rPr lang="fr-FR" sz="1800" b="1" dirty="0"/>
              <a:t>Cohérence avec les recommandations et les conditions de performance  environnementale et économique issus des travaux</a:t>
            </a:r>
            <a:r>
              <a:rPr lang="fr-FR" sz="1800" dirty="0"/>
              <a:t> existants, tels qu’identifiés dans l’étude ADEME 2018  </a:t>
            </a:r>
          </a:p>
          <a:p>
            <a:pPr lvl="0" algn="just"/>
            <a:r>
              <a:rPr lang="fr-FR" sz="1800" b="1" dirty="0"/>
              <a:t>Impact environnemental du projet</a:t>
            </a:r>
            <a:r>
              <a:rPr lang="fr-FR" sz="1800" dirty="0"/>
              <a:t> : bénéfice environnemental attendu du projet, diminution des quantités de déchets et quantités d’emballages en verre réemployés, robustesse des données relatives à la mise en évidence de la réduction des impacts environnementaux </a:t>
            </a:r>
          </a:p>
          <a:p>
            <a:pPr lvl="0" algn="just"/>
            <a:r>
              <a:rPr lang="fr-FR" sz="1800" b="1" dirty="0"/>
              <a:t>Impact économique et social du projet</a:t>
            </a:r>
            <a:r>
              <a:rPr lang="fr-FR" sz="1800" dirty="0"/>
              <a:t> : perspectives de création, de développement ou de maintien d’activité et d’emplois à l’issue du projet </a:t>
            </a:r>
          </a:p>
          <a:p>
            <a:pPr lvl="0" algn="just"/>
            <a:r>
              <a:rPr lang="fr-FR" sz="1800" b="1" dirty="0"/>
              <a:t>Organisation et portage du projet</a:t>
            </a:r>
            <a:r>
              <a:rPr lang="fr-FR" sz="1800" dirty="0"/>
              <a:t> : adéquation du programme de travail et du budget avec les objectifs, moyens et qualification de l’équipe projet, solidité des partenariats, solidité du plan de financement et robustesse financière du porteur, gestion des risques inhérents au projet</a:t>
            </a:r>
          </a:p>
          <a:p>
            <a:pPr lvl="0" algn="just"/>
            <a:r>
              <a:rPr lang="fr-FR" sz="1800" b="1" dirty="0"/>
              <a:t>Impact de l’intervention publique (pour le soutien ADEME uniquement)</a:t>
            </a:r>
            <a:r>
              <a:rPr lang="fr-FR" sz="1800" dirty="0"/>
              <a:t> : effet de levier et caractère incitatif de l’aide demandée</a:t>
            </a:r>
          </a:p>
          <a:p>
            <a:pPr algn="just"/>
            <a:endParaRPr lang="fr-FR" sz="1800" dirty="0"/>
          </a:p>
          <a:p>
            <a:pPr algn="just"/>
            <a:endParaRPr lang="fr-FR" sz="1800" dirty="0"/>
          </a:p>
        </p:txBody>
      </p:sp>
      <p:sp>
        <p:nvSpPr>
          <p:cNvPr id="4" name="Titre 1">
            <a:extLst>
              <a:ext uri="{FF2B5EF4-FFF2-40B4-BE49-F238E27FC236}">
                <a16:creationId xmlns:a16="http://schemas.microsoft.com/office/drawing/2014/main" xmlns="" id="{4707F926-8E64-4583-964D-2C78DB7C645E}"/>
              </a:ext>
            </a:extLst>
          </p:cNvPr>
          <p:cNvSpPr>
            <a:spLocks noGrp="1"/>
          </p:cNvSpPr>
          <p:nvPr>
            <p:ph type="title"/>
          </p:nvPr>
        </p:nvSpPr>
        <p:spPr>
          <a:xfrm>
            <a:off x="838200" y="365125"/>
            <a:ext cx="10704616" cy="1325563"/>
          </a:xfrm>
        </p:spPr>
        <p:txBody>
          <a:bodyPr>
            <a:noAutofit/>
          </a:bodyPr>
          <a:lstStyle/>
          <a:p>
            <a:r>
              <a:rPr lang="fr-FR" sz="3200" dirty="0">
                <a:solidFill>
                  <a:schemeClr val="accent5">
                    <a:lumMod val="75000"/>
                  </a:schemeClr>
                </a:solidFill>
                <a:latin typeface="Arial" panose="020B0604020202020204" pitchFamily="34" charset="0"/>
                <a:cs typeface="Arial" panose="020B0604020202020204" pitchFamily="34" charset="0"/>
              </a:rPr>
              <a:t>EVALUATION des projets par </a:t>
            </a:r>
            <a:r>
              <a:rPr lang="fr-FR" sz="3200" dirty="0" err="1">
                <a:solidFill>
                  <a:schemeClr val="accent5">
                    <a:lumMod val="75000"/>
                  </a:schemeClr>
                </a:solidFill>
                <a:latin typeface="Arial" panose="020B0604020202020204" pitchFamily="34" charset="0"/>
                <a:cs typeface="Arial" panose="020B0604020202020204" pitchFamily="34" charset="0"/>
              </a:rPr>
              <a:t>Citeo</a:t>
            </a:r>
            <a:r>
              <a:rPr lang="fr-FR" sz="3200" dirty="0">
                <a:solidFill>
                  <a:schemeClr val="accent5">
                    <a:lumMod val="75000"/>
                  </a:schemeClr>
                </a:solidFill>
                <a:latin typeface="Arial" panose="020B0604020202020204" pitchFamily="34" charset="0"/>
                <a:cs typeface="Arial" panose="020B0604020202020204" pitchFamily="34" charset="0"/>
              </a:rPr>
              <a:t> et DR ADEME : quels critères ? </a:t>
            </a:r>
          </a:p>
        </p:txBody>
      </p:sp>
      <p:sp>
        <p:nvSpPr>
          <p:cNvPr id="5" name="Rectangle 4"/>
          <p:cNvSpPr/>
          <p:nvPr/>
        </p:nvSpPr>
        <p:spPr>
          <a:xfrm>
            <a:off x="7790215" y="5460115"/>
            <a:ext cx="3218212" cy="646331"/>
          </a:xfrm>
          <a:prstGeom prst="rect">
            <a:avLst/>
          </a:prstGeom>
          <a:ln>
            <a:solidFill>
              <a:srgbClr val="0070C0"/>
            </a:solidFill>
          </a:ln>
        </p:spPr>
        <p:txBody>
          <a:bodyPr wrap="square">
            <a:spAutoFit/>
          </a:bodyPr>
          <a:lstStyle/>
          <a:p>
            <a:pPr algn="ctr"/>
            <a:r>
              <a:rPr lang="fr-FR" i="1" dirty="0">
                <a:latin typeface="Arial" panose="020B0604020202020204" pitchFamily="34" charset="0"/>
                <a:cs typeface="Arial" panose="020B0604020202020204" pitchFamily="34" charset="0"/>
              </a:rPr>
              <a:t>Avis dans les 4 mois après dépôt du dossier en ligne</a:t>
            </a:r>
          </a:p>
        </p:txBody>
      </p:sp>
      <p:sp>
        <p:nvSpPr>
          <p:cNvPr id="6" name="Flèche droite 5"/>
          <p:cNvSpPr/>
          <p:nvPr/>
        </p:nvSpPr>
        <p:spPr>
          <a:xfrm>
            <a:off x="7208322" y="5688279"/>
            <a:ext cx="486888" cy="1900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44130897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672FE4F49A76E4894BA38238171A70C" ma:contentTypeVersion="0" ma:contentTypeDescription="Crée un document." ma:contentTypeScope="" ma:versionID="cc32ae53ddcb2959c92a4a5ca16564b6">
  <xsd:schema xmlns:xsd="http://www.w3.org/2001/XMLSchema" xmlns:xs="http://www.w3.org/2001/XMLSchema" xmlns:p="http://schemas.microsoft.com/office/2006/metadata/properties" targetNamespace="http://schemas.microsoft.com/office/2006/metadata/properties" ma:root="true" ma:fieldsID="87e7f210ef02642829d55f4b89315f5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074868B-AEAF-4637-9594-3E89E7FECD2A}">
  <ds:schemaRefs>
    <ds:schemaRef ds:uri="http://schemas.microsoft.com/sharepoint/v3/contenttype/forms"/>
  </ds:schemaRefs>
</ds:datastoreItem>
</file>

<file path=customXml/itemProps2.xml><?xml version="1.0" encoding="utf-8"?>
<ds:datastoreItem xmlns:ds="http://schemas.openxmlformats.org/officeDocument/2006/customXml" ds:itemID="{9C55D53B-10CB-415F-B73D-AFE51EAEFCC9}">
  <ds:schemaRefs>
    <ds:schemaRef ds:uri="http://schemas.openxmlformats.org/package/2006/metadata/core-properties"/>
    <ds:schemaRef ds:uri="http://schemas.microsoft.com/office/infopath/2007/PartnerControls"/>
    <ds:schemaRef ds:uri="http://schemas.microsoft.com/office/2006/documentManagement/types"/>
    <ds:schemaRef ds:uri="http://www.w3.org/XML/1998/namespace"/>
    <ds:schemaRef ds:uri="http://purl.org/dc/dcmitype/"/>
    <ds:schemaRef ds:uri="http://schemas.microsoft.com/office/2006/metadata/properties"/>
    <ds:schemaRef ds:uri="http://purl.org/dc/elements/1.1/"/>
    <ds:schemaRef ds:uri="http://purl.org/dc/terms/"/>
  </ds:schemaRefs>
</ds:datastoreItem>
</file>

<file path=customXml/itemProps3.xml><?xml version="1.0" encoding="utf-8"?>
<ds:datastoreItem xmlns:ds="http://schemas.openxmlformats.org/officeDocument/2006/customXml" ds:itemID="{30211C92-0AD5-423A-8855-F47765F827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2640</TotalTime>
  <Words>1183</Words>
  <Application>Microsoft Macintosh PowerPoint</Application>
  <PresentationFormat>Personnalisé</PresentationFormat>
  <Paragraphs>175</Paragraphs>
  <Slides>10</Slides>
  <Notes>9</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AMI 2019-2020  « Développer des dispositifs performants de réemploi d’emballages en verre » </vt:lpstr>
      <vt:lpstr>Contenu</vt:lpstr>
      <vt:lpstr>Contexte et enjeux </vt:lpstr>
      <vt:lpstr>Un AMI pour développer des dispositifs performants de réemploi d’emballages en verre </vt:lpstr>
      <vt:lpstr>Pour des dispositifs performants de réemploi d’emballages ménagers en verre</vt:lpstr>
      <vt:lpstr>Pour des dispositifs performants de réemploi d’emballages ménagers en verre</vt:lpstr>
      <vt:lpstr>Soutenir des porteurs de projet sur toute la chaîne de valeur</vt:lpstr>
      <vt:lpstr>Modalités de candidature : fonctionnement et calendrier </vt:lpstr>
      <vt:lpstr>EVALUATION des projets par Citeo et DR ADEME : quels critères ? </vt:lpstr>
      <vt:lpstr>Sélection et modalités d’accompagnement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AMI  « Dispositifs performants de réemploi d’emballages en verre »</dc:title>
  <dc:creator>NGUYEN Sophie</dc:creator>
  <cp:lastModifiedBy>Stephanie</cp:lastModifiedBy>
  <cp:revision>79</cp:revision>
  <dcterms:created xsi:type="dcterms:W3CDTF">2019-05-22T10:05:10Z</dcterms:created>
  <dcterms:modified xsi:type="dcterms:W3CDTF">2019-08-26T07:42:47Z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0x010100F672FE4F49A76E4894BA38238171A70C</vt:lpwstr>
  </property>
</Properties>
</file>